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4" r:id="rId2"/>
    <p:sldId id="286" r:id="rId3"/>
    <p:sldId id="287" r:id="rId4"/>
    <p:sldId id="288" r:id="rId5"/>
    <p:sldId id="289" r:id="rId6"/>
    <p:sldId id="290" r:id="rId7"/>
    <p:sldId id="291" r:id="rId8"/>
    <p:sldId id="29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D6929-9D09-4C40-824E-52506731DC32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A3ADD-0482-46E8-B1F8-BF34B1033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40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300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920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794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65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Mention parental/carer consent needed for consultation/groups.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151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859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497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F49B-1DFE-4627-A4EF-BE6D1060B8A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883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BCAF5-25AA-BF62-B83E-3E44D0F54C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B2D2C5-6ABF-7CC3-D7D4-0CA506C338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18AB3-1CA9-D506-7956-BC42AA333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B4B3B-8593-3019-E9D7-6579FFB8C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26E7B-F8DC-F2BF-50B5-FABAE8DC1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7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50DF9-B5B9-DA24-9B9A-1A11E0581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70ABD-31FD-C814-4D65-31EDB2EF1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136443-F392-7CD3-6A68-9DAA5009C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5CBDA-D53C-8677-6F46-27EEF504C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F8DE6-E838-6147-4476-67352F587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86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EE11D-8680-7E4A-86F4-2F9EC5623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95C8E-C177-A6F6-6FF7-28E0124E5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DE919-6B78-5FFF-641B-6F7E0081E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2DF81-C9ED-0266-122C-80B2D535D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9D258-ED9D-D643-5D5A-DCFD070C7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05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E84DF-103F-7284-10A9-3385BEC7A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8CEA8-9AB9-390D-1CCA-C40116CE7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0418BD-53FC-9B43-AA2D-6115EAA2E5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3AF776-2BD1-1FB8-996A-169A7C2A0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B865DF-C55D-D806-6B10-83E9B4698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3EE877-8468-62DB-190A-32F0C57CC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21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64E0C-44A8-64B7-83B6-0E0DA5F8E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22FC2-7B5F-5C62-D6D6-24C65F578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007D4B-30B8-1487-7CA5-86C8FC542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2EFAA-4ED0-1744-C6C0-2F63F4A94D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280F10-17B4-E50B-148A-B67AA9A744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DABF65-7E6A-14C3-BD2C-DB7A20840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0A3F28-D24A-CD20-7EDF-B7F0803B1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66996C-0A36-90FF-772A-72B126613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459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28C78-0B5E-F447-24DD-4874BA68A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990FA1-4679-2E32-1F50-17A1CE4C2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A54AB2-7ACC-A57E-92AB-2796700A8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DC48FF-CA52-D493-0854-C994F59A6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68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CB3C72-E780-5F54-0849-1A54259A2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49B818-78F7-54CB-953F-FA495D0F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06FFA-0E40-D25B-B931-ACF48DE17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919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5F595-F1F5-581A-1ABA-516F1C5EB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C58BD-76C2-9581-D17C-0D07B026C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2FF521-12DC-D776-BAD9-11A6E2817C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EFAEB-1708-04F2-E625-93ACB6696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FF4683-93CD-48C1-FEFA-68AE46AFE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62023-3F9E-9A1A-E68E-E1BDE4021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559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A5B76-FED2-AF31-87B4-63A868B35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22C35E-6ACB-A710-37B1-03DF176A8A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63516-A150-9556-2108-97D4F292D8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947E5C-DEF9-04BF-B077-91627499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BB32E3-7D75-627F-80CA-32B53C466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E1619-F099-5FCE-DC64-645E1D8F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54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05273-6FA3-F7CD-581E-A8CF66CC9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1CB3A4-9E65-962B-7BF9-F3FAD52305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781E87-FA31-29AC-B67E-65857C1D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6750E-7274-D413-29F9-4DA877501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E11F2-D437-C484-3C5E-B1DBC4365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96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5977F2-4ED7-1E9E-4617-A2284727A8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7F5390-D9E8-25BB-C7AE-54B61A002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71975-E59F-6E9D-8C07-467F57E40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54C71-6308-C6E3-B7B6-236538101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15B60E-A30F-00A0-2707-2B6CC6271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077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E14A8-20AD-A301-9D4B-B1F2CF9EC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3E890-973F-1143-093D-10176D8B2F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A0439-0558-F032-6F6A-05B372FEB9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706D8-88F1-4E7E-912F-4A3A64F2FD47}" type="datetimeFigureOut">
              <a:rPr lang="en-GB" smtClean="0"/>
              <a:t>07/06/2023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6D869-AB61-A909-169A-F8D7E9233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84135-07F9-EF50-DA1D-607753F912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E843-6EC1-4EA8-96AB-36477079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6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achurchforstarvingartists.blog/2011/09/14/saying-thank-you-clergy-edition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hyperlink" Target="mailto:childrenandfamilieshub@gov.j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651198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accent5"/>
                </a:solidFill>
              </a:rPr>
              <a:t>CAMHS Early Intervention Team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36876" y="3122112"/>
            <a:ext cx="6400800" cy="11521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5"/>
                </a:solidFill>
              </a:rPr>
              <a:t>By Kirsty Moseley and Helen Moore</a:t>
            </a:r>
          </a:p>
          <a:p>
            <a:r>
              <a:rPr lang="en-GB" dirty="0">
                <a:solidFill>
                  <a:schemeClr val="accent5"/>
                </a:solidFill>
              </a:rPr>
              <a:t>Mental Health Practitioners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  <p:pic>
        <p:nvPicPr>
          <p:cNvPr id="1026" name="Picture 2" descr="Children's Mental Health Awareness Day Celebration - RISE">
            <a:extLst>
              <a:ext uri="{FF2B5EF4-FFF2-40B4-BE49-F238E27FC236}">
                <a16:creationId xmlns:a16="http://schemas.microsoft.com/office/drawing/2014/main" id="{37F4D6BD-7E79-FD9C-FD0A-7B9DA34D7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665" y="4110335"/>
            <a:ext cx="4672667" cy="182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83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83964" y="1277956"/>
            <a:ext cx="7772400" cy="539668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chemeClr val="accent5"/>
                </a:solidFill>
              </a:rPr>
              <a:t>Aims of presentation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9289" y="2407037"/>
            <a:ext cx="8353424" cy="303741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Meet the team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What we offer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How does a parent/carer access support for emotional wellbeing concerns. 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  <p:pic>
        <p:nvPicPr>
          <p:cNvPr id="1026" name="Picture 2" descr="Children's Emotional Health - Parenting NI">
            <a:extLst>
              <a:ext uri="{FF2B5EF4-FFF2-40B4-BE49-F238E27FC236}">
                <a16:creationId xmlns:a16="http://schemas.microsoft.com/office/drawing/2014/main" id="{1194A27B-3A0F-72E2-BE76-C6AD5732A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305" y="4148356"/>
            <a:ext cx="3204510" cy="214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84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766181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/>
                </a:solidFill>
              </a:rPr>
              <a:t>CAMHS Structure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7395" y="194379"/>
            <a:ext cx="1725318" cy="627942"/>
          </a:xfrm>
          <a:prstGeom prst="rect">
            <a:avLst/>
          </a:prstGeom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E41A0745-048F-7484-DAF2-1398572F5D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1803" y="2143613"/>
            <a:ext cx="6400800" cy="1015730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Darren Bowring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i="0" u="none" strike="noStrike" kern="1200" cap="none" spc="0" baseline="0" dirty="0">
                <a:solidFill>
                  <a:srgbClr val="FFFFFF"/>
                </a:solidFill>
                <a:uFillTx/>
                <a:latin typeface="Segoe UI Semilight" pitchFamily="34"/>
                <a:ea typeface="Calibri" pitchFamily="34"/>
              </a:rPr>
              <a:t>Interim Associate Director Mental Health and Wellbeing</a:t>
            </a:r>
            <a:endParaRPr lang="en-GB" b="1" i="0" u="none" strike="noStrike" kern="1200" cap="none" spc="0" baseline="0" dirty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6" name="Straight Arrow Connector 6">
            <a:extLst>
              <a:ext uri="{FF2B5EF4-FFF2-40B4-BE49-F238E27FC236}">
                <a16:creationId xmlns:a16="http://schemas.microsoft.com/office/drawing/2014/main" id="{27830B97-38B1-7FA6-E4A9-2AEC93E32B6C}"/>
              </a:ext>
            </a:extLst>
          </p:cNvPr>
          <p:cNvCxnSpPr>
            <a:cxnSpLocks/>
          </p:cNvCxnSpPr>
          <p:nvPr/>
        </p:nvCxnSpPr>
        <p:spPr>
          <a:xfrm flipH="1">
            <a:off x="2743200" y="3429000"/>
            <a:ext cx="1239347" cy="1176556"/>
          </a:xfrm>
          <a:prstGeom prst="straightConnector1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  <p:cxnSp>
        <p:nvCxnSpPr>
          <p:cNvPr id="7" name="Straight Arrow Connector 12">
            <a:extLst>
              <a:ext uri="{FF2B5EF4-FFF2-40B4-BE49-F238E27FC236}">
                <a16:creationId xmlns:a16="http://schemas.microsoft.com/office/drawing/2014/main" id="{AFD699A3-2664-2E6B-E6CA-44AC8D06B919}"/>
              </a:ext>
            </a:extLst>
          </p:cNvPr>
          <p:cNvCxnSpPr>
            <a:cxnSpLocks/>
          </p:cNvCxnSpPr>
          <p:nvPr/>
        </p:nvCxnSpPr>
        <p:spPr>
          <a:xfrm>
            <a:off x="4943290" y="3429000"/>
            <a:ext cx="0" cy="1348643"/>
          </a:xfrm>
          <a:prstGeom prst="straightConnector1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  <p:cxnSp>
        <p:nvCxnSpPr>
          <p:cNvPr id="10" name="Straight Arrow Connector 12">
            <a:extLst>
              <a:ext uri="{FF2B5EF4-FFF2-40B4-BE49-F238E27FC236}">
                <a16:creationId xmlns:a16="http://schemas.microsoft.com/office/drawing/2014/main" id="{B20894C0-D268-73FC-6FC8-3DEB7C39CE6D}"/>
              </a:ext>
            </a:extLst>
          </p:cNvPr>
          <p:cNvCxnSpPr>
            <a:cxnSpLocks/>
          </p:cNvCxnSpPr>
          <p:nvPr/>
        </p:nvCxnSpPr>
        <p:spPr>
          <a:xfrm>
            <a:off x="8674217" y="3429000"/>
            <a:ext cx="1307982" cy="1176556"/>
          </a:xfrm>
          <a:prstGeom prst="straightConnector1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F5966020-4B7D-6F5D-1231-67A84F1E0BB4}"/>
              </a:ext>
            </a:extLst>
          </p:cNvPr>
          <p:cNvSpPr/>
          <p:nvPr/>
        </p:nvSpPr>
        <p:spPr>
          <a:xfrm>
            <a:off x="197716" y="4841164"/>
            <a:ext cx="2816580" cy="1213555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i="0" u="none" strike="noStrike" kern="1200" cap="none" spc="0" baseline="0" dirty="0">
                <a:solidFill>
                  <a:srgbClr val="FFFFFF"/>
                </a:solidFill>
                <a:uFillTx/>
                <a:latin typeface="Segoe UI" pitchFamily="34"/>
              </a:rPr>
              <a:t>Cleophas Ndhlalambi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0" i="0" u="none" strike="noStrike" kern="1200" cap="none" spc="0" baseline="0" dirty="0">
                <a:solidFill>
                  <a:srgbClr val="FFFFFF"/>
                </a:solidFill>
                <a:uFillTx/>
                <a:latin typeface="Segoe UI" pitchFamily="34"/>
              </a:rPr>
              <a:t>Duty and assessment Service Manager </a:t>
            </a:r>
            <a:endParaRPr lang="en-GB" b="0" i="0" u="none" strike="noStrike" kern="1200" cap="none" spc="0" baseline="0" dirty="0">
              <a:solidFill>
                <a:srgbClr val="FFFFFF"/>
              </a:solidFill>
              <a:uFillTx/>
              <a:latin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 dirty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C6F4FD4-E4E2-4CD3-9B20-082565C68E07}"/>
              </a:ext>
            </a:extLst>
          </p:cNvPr>
          <p:cNvSpPr/>
          <p:nvPr/>
        </p:nvSpPr>
        <p:spPr>
          <a:xfrm>
            <a:off x="3150775" y="4841163"/>
            <a:ext cx="2816580" cy="1213555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 dirty="0">
                <a:solidFill>
                  <a:srgbClr val="FFFFFF"/>
                </a:solidFill>
                <a:uFillTx/>
                <a:latin typeface="Segoe UI" pitchFamily="34"/>
              </a:rPr>
              <a:t>Tina Hesse 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 dirty="0">
                <a:solidFill>
                  <a:srgbClr val="FFFFFF"/>
                </a:solidFill>
                <a:uFillTx/>
                <a:latin typeface="Segoe UI" pitchFamily="34"/>
              </a:rPr>
              <a:t>Team Manager for Early </a:t>
            </a:r>
            <a:r>
              <a:rPr lang="en-GB" b="1" dirty="0">
                <a:solidFill>
                  <a:srgbClr val="FFFFFF"/>
                </a:solidFill>
                <a:latin typeface="Segoe UI" pitchFamily="34"/>
              </a:rPr>
              <a:t>Intervention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 dirty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2C35D3-E229-4BDB-28F2-A7452391E9E6}"/>
              </a:ext>
            </a:extLst>
          </p:cNvPr>
          <p:cNvSpPr/>
          <p:nvPr/>
        </p:nvSpPr>
        <p:spPr>
          <a:xfrm>
            <a:off x="6113501" y="4841162"/>
            <a:ext cx="2816580" cy="1213555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Lee Hayward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Service Manager Generic CAMHS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CB1494-3AED-3888-7DA9-7ACE51C6DAF8}"/>
              </a:ext>
            </a:extLst>
          </p:cNvPr>
          <p:cNvSpPr/>
          <p:nvPr/>
        </p:nvSpPr>
        <p:spPr>
          <a:xfrm>
            <a:off x="9066560" y="4841162"/>
            <a:ext cx="2816580" cy="1213555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dirty="0">
                <a:solidFill>
                  <a:srgbClr val="FFFFFF"/>
                </a:solidFill>
                <a:latin typeface="Calibri"/>
              </a:rPr>
              <a:t>Toni Cooper</a:t>
            </a:r>
            <a:endParaRPr lang="en-GB" sz="1800" b="1" i="0" u="none" strike="noStrike" kern="1200" cap="none" spc="0" baseline="0" dirty="0">
              <a:solidFill>
                <a:srgbClr val="FFFFFF"/>
              </a:solidFill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Service Manager Neuro Pathway</a:t>
            </a:r>
          </a:p>
        </p:txBody>
      </p:sp>
      <p:cxnSp>
        <p:nvCxnSpPr>
          <p:cNvPr id="9" name="Straight Arrow Connector 12">
            <a:extLst>
              <a:ext uri="{FF2B5EF4-FFF2-40B4-BE49-F238E27FC236}">
                <a16:creationId xmlns:a16="http://schemas.microsoft.com/office/drawing/2014/main" id="{EACF1FCD-E36B-18BA-3A9A-BE85B0CD60A5}"/>
              </a:ext>
            </a:extLst>
          </p:cNvPr>
          <p:cNvCxnSpPr>
            <a:cxnSpLocks/>
          </p:cNvCxnSpPr>
          <p:nvPr/>
        </p:nvCxnSpPr>
        <p:spPr>
          <a:xfrm>
            <a:off x="7521791" y="3342956"/>
            <a:ext cx="0" cy="1348643"/>
          </a:xfrm>
          <a:prstGeom prst="straightConnector1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</p:spTree>
    <p:extLst>
      <p:ext uri="{BB962C8B-B14F-4D97-AF65-F5344CB8AC3E}">
        <p14:creationId xmlns:p14="http://schemas.microsoft.com/office/powerpoint/2010/main" val="10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219185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/>
                </a:solidFill>
              </a:rPr>
              <a:t>Early Intervention Mental Health Practitioners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311" y="2852935"/>
            <a:ext cx="10323442" cy="2700140"/>
          </a:xfrm>
        </p:spPr>
        <p:txBody>
          <a:bodyPr>
            <a:normAutofit/>
          </a:bodyPr>
          <a:lstStyle/>
          <a:p>
            <a:pPr algn="l"/>
            <a:r>
              <a:rPr lang="en-GB" sz="2800" dirty="0">
                <a:solidFill>
                  <a:schemeClr val="accent5"/>
                </a:solidFill>
              </a:rPr>
              <a:t>There are currently 8 CAMHS Mental Health Practitioners.  Each of the team members have different professionals backgrounds from either health or social care.  </a:t>
            </a:r>
          </a:p>
          <a:p>
            <a:pPr algn="l"/>
            <a:endParaRPr lang="en-GB" sz="2800" dirty="0">
              <a:solidFill>
                <a:schemeClr val="accent5"/>
              </a:solidFill>
            </a:endParaRPr>
          </a:p>
          <a:p>
            <a:pPr algn="l"/>
            <a:r>
              <a:rPr lang="en-GB" sz="2800" dirty="0">
                <a:solidFill>
                  <a:schemeClr val="accent5"/>
                </a:solidFill>
              </a:rPr>
              <a:t>Kirsty and Helen are the link workers for St Saviours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232466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/>
                </a:solidFill>
              </a:rPr>
              <a:t>What does the CAMHS Early Intervention Team offer?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1" y="2439191"/>
            <a:ext cx="10810874" cy="3877495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The Early Intervention team work with children with mild to moderate mental health concerns.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Initial assessment is the first meeting when we meet the child and their parents/carers to decide the next steps.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We offer 1-1 brief intervention work with children.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Group work for children and young people where a need is identified by school.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Consultations  for Teaching Staff and other Professionals about children.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Training on different mental health topics for Teaching staff and Allied Professionals.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Workshops/training for parents around mental health topics.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77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264147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/>
                </a:solidFill>
              </a:rPr>
              <a:t>Why may a child be referred to the Early Intervention Service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D4640B-C152-0C66-6C9D-16D08931CCDB}"/>
              </a:ext>
            </a:extLst>
          </p:cNvPr>
          <p:cNvSpPr/>
          <p:nvPr/>
        </p:nvSpPr>
        <p:spPr>
          <a:xfrm>
            <a:off x="1095052" y="3619040"/>
            <a:ext cx="2784297" cy="247099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accent5"/>
                </a:solidFill>
              </a:rPr>
              <a:t>Feelings of worry or anxiety</a:t>
            </a:r>
          </a:p>
          <a:p>
            <a:pPr algn="ctr"/>
            <a:endParaRPr lang="en-GB" sz="2400" dirty="0">
              <a:solidFill>
                <a:schemeClr val="accent5"/>
              </a:solidFill>
            </a:endParaRPr>
          </a:p>
          <a:p>
            <a:pPr algn="ctr"/>
            <a:r>
              <a:rPr lang="en-GB" sz="2400" dirty="0">
                <a:solidFill>
                  <a:schemeClr val="accent5"/>
                </a:solidFill>
              </a:rPr>
              <a:t>Low mood or feelings of sadness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883A0C6-3ED9-0C3E-FDB1-AB03A6AE1C5A}"/>
              </a:ext>
            </a:extLst>
          </p:cNvPr>
          <p:cNvSpPr/>
          <p:nvPr/>
        </p:nvSpPr>
        <p:spPr>
          <a:xfrm>
            <a:off x="4526622" y="3619040"/>
            <a:ext cx="3574429" cy="254799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accent5"/>
                </a:solidFill>
              </a:rPr>
              <a:t>Emotional regulation issues – experiencing big feelings that hard to control </a:t>
            </a:r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34D6BF67-543D-3F1A-2AB2-2D22B8326E9B}"/>
              </a:ext>
            </a:extLst>
          </p:cNvPr>
          <p:cNvSpPr/>
          <p:nvPr/>
        </p:nvSpPr>
        <p:spPr>
          <a:xfrm>
            <a:off x="8644725" y="3619043"/>
            <a:ext cx="3071974" cy="2470994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accent5"/>
                </a:solidFill>
              </a:rPr>
              <a:t> Phobias. </a:t>
            </a:r>
          </a:p>
          <a:p>
            <a:pPr algn="ctr"/>
            <a:r>
              <a:rPr lang="en-GB" sz="2400" dirty="0">
                <a:solidFill>
                  <a:schemeClr val="accent5"/>
                </a:solidFill>
              </a:rPr>
              <a:t>Obsessional behaviours.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F45F6F2-88AD-6CF5-BC1E-992F6ED22D50}"/>
              </a:ext>
            </a:extLst>
          </p:cNvPr>
          <p:cNvSpPr txBox="1">
            <a:spLocks/>
          </p:cNvSpPr>
          <p:nvPr/>
        </p:nvSpPr>
        <p:spPr>
          <a:xfrm>
            <a:off x="789397" y="2168753"/>
            <a:ext cx="10613204" cy="12641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solidFill>
                  <a:schemeClr val="accent5"/>
                </a:solidFill>
              </a:rPr>
              <a:t>Emotional wellbeing concerns that maybe impacting on your child’s day some examples below:  </a:t>
            </a:r>
          </a:p>
        </p:txBody>
      </p:sp>
    </p:spTree>
    <p:extLst>
      <p:ext uri="{BB962C8B-B14F-4D97-AF65-F5344CB8AC3E}">
        <p14:creationId xmlns:p14="http://schemas.microsoft.com/office/powerpoint/2010/main" val="293068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264147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/>
                </a:solidFill>
              </a:rPr>
              <a:t>Referral process to CAMHS Early Intervention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4703" y="2446101"/>
            <a:ext cx="10866268" cy="4036044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If a parent or carer has a concern about their child’s emotional wellbeing, please talk to a professional who can signpost your child so they receive the right help at the right time a Children and Families Hub referral may be required with parental consent.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Professionals that can help…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SENCO (Special Educational Needs Co-Ordinator) or Pastoral lead in your school – Mrs Cordiner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Class Teacher, or any member of the teaching team whom you feel comfortable talking with.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/>
                </a:solidFill>
              </a:rPr>
              <a:t>GP, social worker, Speech therapist or any other professional involved with your child can refer to the Children and Families Hub.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accent5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5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5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5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1919288" y="1052736"/>
            <a:ext cx="8353425" cy="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799" y="1129731"/>
            <a:ext cx="7772400" cy="1347155"/>
          </a:xfrm>
        </p:spPr>
        <p:txBody>
          <a:bodyPr>
            <a:normAutofit fontScale="90000"/>
          </a:bodyPr>
          <a:lstStyle/>
          <a:p>
            <a:br>
              <a:rPr lang="en-GB" sz="1100" b="1" i="0" dirty="0">
                <a:solidFill>
                  <a:srgbClr val="354A5F"/>
                </a:solidFill>
                <a:effectLst/>
                <a:latin typeface="proxima-nova"/>
              </a:rPr>
            </a:br>
            <a:br>
              <a:rPr lang="en-GB" sz="1100" b="1" i="0" dirty="0">
                <a:solidFill>
                  <a:srgbClr val="354A5F"/>
                </a:solidFill>
                <a:effectLst/>
                <a:latin typeface="proxima-nova"/>
              </a:rPr>
            </a:br>
            <a:br>
              <a:rPr lang="en-GB" sz="1100" b="1" i="0" dirty="0">
                <a:solidFill>
                  <a:srgbClr val="354A5F"/>
                </a:solidFill>
                <a:effectLst/>
                <a:latin typeface="proxima-nova"/>
              </a:rPr>
            </a:br>
            <a:br>
              <a:rPr lang="en-GB" sz="1100" b="1" i="0" dirty="0">
                <a:solidFill>
                  <a:srgbClr val="354A5F"/>
                </a:solidFill>
                <a:effectLst/>
                <a:latin typeface="proxima-nova"/>
              </a:rPr>
            </a:br>
            <a:br>
              <a:rPr lang="en-GB" sz="1100" b="1" i="0" dirty="0">
                <a:solidFill>
                  <a:srgbClr val="354A5F"/>
                </a:solidFill>
                <a:effectLst/>
                <a:latin typeface="proxima-nova"/>
              </a:rPr>
            </a:br>
            <a:endParaRPr lang="en-GB" sz="4000" b="1" dirty="0">
              <a:solidFill>
                <a:schemeClr val="accent5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313" y="199575"/>
            <a:ext cx="1725318" cy="6279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99C2E3-D3A9-16C8-7CAE-CA3F132DE893}"/>
              </a:ext>
            </a:extLst>
          </p:cNvPr>
          <p:cNvSpPr txBox="1"/>
          <p:nvPr/>
        </p:nvSpPr>
        <p:spPr>
          <a:xfrm>
            <a:off x="1162975" y="2415557"/>
            <a:ext cx="976543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proxima-nova"/>
              </a:rPr>
              <a:t>Parents/Carers can speak to the </a:t>
            </a:r>
            <a:r>
              <a:rPr lang="en-GB" b="0" i="0" u="sng" dirty="0">
                <a:effectLst/>
                <a:latin typeface="proxima-nova"/>
              </a:rPr>
              <a:t>Children and Families Hub </a:t>
            </a:r>
            <a:r>
              <a:rPr lang="en-GB" b="0" i="0" dirty="0">
                <a:effectLst/>
                <a:latin typeface="proxima-nova"/>
              </a:rPr>
              <a:t>on 01534 519000 they are open Monday to Thursday 8.30-5pm and Friday 8.30-4.30pm  or </a:t>
            </a:r>
            <a:r>
              <a:rPr lang="en-GB" b="0" i="0" dirty="0">
                <a:solidFill>
                  <a:srgbClr val="212529"/>
                </a:solidFill>
                <a:effectLst/>
                <a:latin typeface="proxima-nova"/>
              </a:rPr>
              <a:t>email </a:t>
            </a:r>
            <a:r>
              <a:rPr lang="en-GB" b="0" i="0" u="sng" dirty="0">
                <a:solidFill>
                  <a:srgbClr val="B60011"/>
                </a:solidFill>
                <a:effectLst/>
                <a:latin typeface="proxima-nova"/>
                <a:hlinkClick r:id="rId4"/>
              </a:rPr>
              <a:t>childrenandfamilieshub@gov.je</a:t>
            </a:r>
            <a:endParaRPr lang="en-GB" b="0" i="0" u="sng" dirty="0">
              <a:solidFill>
                <a:srgbClr val="B60011"/>
              </a:solidFill>
              <a:effectLst/>
              <a:latin typeface="proxima-nova"/>
            </a:endParaRPr>
          </a:p>
          <a:p>
            <a:pPr algn="l"/>
            <a:endParaRPr lang="en-GB" b="0" i="0" u="sng" dirty="0">
              <a:solidFill>
                <a:srgbClr val="212529"/>
              </a:solidFill>
              <a:effectLst/>
              <a:latin typeface="proxima-nova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u="sng" dirty="0">
                <a:solidFill>
                  <a:srgbClr val="212529"/>
                </a:solidFill>
                <a:latin typeface="proxima-nova"/>
              </a:rPr>
              <a:t>Mind Jersey  </a:t>
            </a:r>
            <a:r>
              <a:rPr lang="en-GB" dirty="0">
                <a:solidFill>
                  <a:srgbClr val="212529"/>
                </a:solidFill>
                <a:latin typeface="proxima-nova"/>
              </a:rPr>
              <a:t>Tel: 759976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u="sng" dirty="0">
              <a:solidFill>
                <a:srgbClr val="212529"/>
              </a:solidFill>
              <a:effectLst/>
              <a:latin typeface="proxima-nova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u="sng" dirty="0">
                <a:solidFill>
                  <a:srgbClr val="212529"/>
                </a:solidFill>
                <a:latin typeface="proxima-nova"/>
              </a:rPr>
              <a:t>NSPCC Jersey  </a:t>
            </a:r>
            <a:r>
              <a:rPr lang="en-GB" dirty="0">
                <a:solidFill>
                  <a:srgbClr val="212529"/>
                </a:solidFill>
                <a:latin typeface="proxima-nova"/>
              </a:rPr>
              <a:t>Tel 760800  </a:t>
            </a:r>
            <a:endParaRPr lang="en-GB" b="0" i="0" u="sng" dirty="0">
              <a:solidFill>
                <a:srgbClr val="212529"/>
              </a:solidFill>
              <a:effectLst/>
              <a:latin typeface="proxima-nova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C254AE0-3BCC-61C4-8C95-C28583CD9A13}"/>
              </a:ext>
            </a:extLst>
          </p:cNvPr>
          <p:cNvSpPr txBox="1">
            <a:spLocks/>
          </p:cNvSpPr>
          <p:nvPr/>
        </p:nvSpPr>
        <p:spPr>
          <a:xfrm>
            <a:off x="2209799" y="674918"/>
            <a:ext cx="7772400" cy="12641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accent5"/>
                </a:solidFill>
              </a:rPr>
              <a:t>Further Resources for Parents/Carers</a:t>
            </a:r>
          </a:p>
        </p:txBody>
      </p:sp>
      <p:pic>
        <p:nvPicPr>
          <p:cNvPr id="1026" name="Picture 2" descr="Hot Product - Children's Mental Health Week: Expert advice on getting it  right">
            <a:extLst>
              <a:ext uri="{FF2B5EF4-FFF2-40B4-BE49-F238E27FC236}">
                <a16:creationId xmlns:a16="http://schemas.microsoft.com/office/drawing/2014/main" id="{4D3CA68E-E9E5-E3AD-253D-62D53B8C0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813" y="4661165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icture containing text, businesscard, envelope&#10;&#10;Description automatically generated">
            <a:extLst>
              <a:ext uri="{FF2B5EF4-FFF2-40B4-BE49-F238E27FC236}">
                <a16:creationId xmlns:a16="http://schemas.microsoft.com/office/drawing/2014/main" id="{8FAA77DB-6A37-1DE5-E89D-F4082E4D4F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358373" y="4415504"/>
            <a:ext cx="2857500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1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461</Words>
  <Application>Microsoft Office PowerPoint</Application>
  <PresentationFormat>Widescreen</PresentationFormat>
  <Paragraphs>68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proxima-nova</vt:lpstr>
      <vt:lpstr>Segoe UI</vt:lpstr>
      <vt:lpstr>Segoe UI Semilight</vt:lpstr>
      <vt:lpstr>Office Theme</vt:lpstr>
      <vt:lpstr>CAMHS Early Intervention Team</vt:lpstr>
      <vt:lpstr>Aims of presentation </vt:lpstr>
      <vt:lpstr>CAMHS Structure </vt:lpstr>
      <vt:lpstr>Early Intervention Mental Health Practitioners</vt:lpstr>
      <vt:lpstr>What does the CAMHS Early Intervention Team offer?  </vt:lpstr>
      <vt:lpstr>Why may a child be referred to the Early Intervention Service </vt:lpstr>
      <vt:lpstr>Referral process to CAMHS Early Intervention</vt:lpstr>
      <vt:lpstr>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Moore</dc:creator>
  <cp:lastModifiedBy>Natalie Cordiner</cp:lastModifiedBy>
  <cp:revision>18</cp:revision>
  <dcterms:created xsi:type="dcterms:W3CDTF">2022-10-04T15:28:16Z</dcterms:created>
  <dcterms:modified xsi:type="dcterms:W3CDTF">2023-06-07T11:04:59Z</dcterms:modified>
</cp:coreProperties>
</file>