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handoutMasterIdLst>
    <p:handoutMasterId r:id="rId89"/>
  </p:handoutMasterIdLst>
  <p:sldIdLst>
    <p:sldId id="293" r:id="rId2"/>
    <p:sldId id="485" r:id="rId3"/>
    <p:sldId id="303" r:id="rId4"/>
    <p:sldId id="304" r:id="rId5"/>
    <p:sldId id="490" r:id="rId6"/>
    <p:sldId id="300" r:id="rId7"/>
    <p:sldId id="377" r:id="rId8"/>
    <p:sldId id="306" r:id="rId9"/>
    <p:sldId id="307" r:id="rId10"/>
    <p:sldId id="407" r:id="rId11"/>
    <p:sldId id="444" r:id="rId12"/>
    <p:sldId id="484" r:id="rId13"/>
    <p:sldId id="445" r:id="rId14"/>
    <p:sldId id="422" r:id="rId15"/>
    <p:sldId id="423" r:id="rId16"/>
    <p:sldId id="424" r:id="rId17"/>
    <p:sldId id="425" r:id="rId18"/>
    <p:sldId id="455" r:id="rId19"/>
    <p:sldId id="426" r:id="rId20"/>
    <p:sldId id="457" r:id="rId21"/>
    <p:sldId id="458" r:id="rId22"/>
    <p:sldId id="459" r:id="rId23"/>
    <p:sldId id="460" r:id="rId24"/>
    <p:sldId id="461" r:id="rId25"/>
    <p:sldId id="462" r:id="rId26"/>
    <p:sldId id="463" r:id="rId27"/>
    <p:sldId id="464" r:id="rId28"/>
    <p:sldId id="465" r:id="rId29"/>
    <p:sldId id="467" r:id="rId30"/>
    <p:sldId id="466" r:id="rId31"/>
    <p:sldId id="468" r:id="rId32"/>
    <p:sldId id="449" r:id="rId33"/>
    <p:sldId id="450" r:id="rId34"/>
    <p:sldId id="451" r:id="rId35"/>
    <p:sldId id="453" r:id="rId36"/>
    <p:sldId id="454" r:id="rId37"/>
    <p:sldId id="427" r:id="rId38"/>
    <p:sldId id="428" r:id="rId39"/>
    <p:sldId id="469" r:id="rId40"/>
    <p:sldId id="470" r:id="rId41"/>
    <p:sldId id="483" r:id="rId42"/>
    <p:sldId id="471" r:id="rId43"/>
    <p:sldId id="472" r:id="rId44"/>
    <p:sldId id="473" r:id="rId45"/>
    <p:sldId id="430" r:id="rId46"/>
    <p:sldId id="488" r:id="rId47"/>
    <p:sldId id="475" r:id="rId48"/>
    <p:sldId id="486" r:id="rId49"/>
    <p:sldId id="474" r:id="rId50"/>
    <p:sldId id="429" r:id="rId51"/>
    <p:sldId id="431" r:id="rId52"/>
    <p:sldId id="432" r:id="rId53"/>
    <p:sldId id="433" r:id="rId54"/>
    <p:sldId id="434" r:id="rId55"/>
    <p:sldId id="435" r:id="rId56"/>
    <p:sldId id="436" r:id="rId57"/>
    <p:sldId id="437" r:id="rId58"/>
    <p:sldId id="438" r:id="rId59"/>
    <p:sldId id="439" r:id="rId60"/>
    <p:sldId id="440" r:id="rId61"/>
    <p:sldId id="441" r:id="rId62"/>
    <p:sldId id="477" r:id="rId63"/>
    <p:sldId id="478" r:id="rId64"/>
    <p:sldId id="479" r:id="rId65"/>
    <p:sldId id="480" r:id="rId66"/>
    <p:sldId id="481" r:id="rId67"/>
    <p:sldId id="442" r:id="rId68"/>
    <p:sldId id="482" r:id="rId69"/>
    <p:sldId id="476" r:id="rId70"/>
    <p:sldId id="316" r:id="rId71"/>
    <p:sldId id="318" r:id="rId72"/>
    <p:sldId id="330" r:id="rId73"/>
    <p:sldId id="406" r:id="rId74"/>
    <p:sldId id="332" r:id="rId75"/>
    <p:sldId id="336" r:id="rId76"/>
    <p:sldId id="340" r:id="rId77"/>
    <p:sldId id="398" r:id="rId78"/>
    <p:sldId id="346" r:id="rId79"/>
    <p:sldId id="347" r:id="rId80"/>
    <p:sldId id="348" r:id="rId81"/>
    <p:sldId id="409" r:id="rId82"/>
    <p:sldId id="358" r:id="rId83"/>
    <p:sldId id="365" r:id="rId84"/>
    <p:sldId id="420" r:id="rId85"/>
    <p:sldId id="359" r:id="rId86"/>
    <p:sldId id="301" r:id="rId87"/>
  </p:sldIdLst>
  <p:sldSz cx="9144000" cy="6858000" type="screen4x3"/>
  <p:notesSz cx="6797675" cy="9928225"/>
  <p:defaultTextStyle>
    <a:defPPr>
      <a:defRPr lang="en-GB"/>
    </a:defPPr>
    <a:lvl1pPr algn="l" rtl="0" fontAlgn="base">
      <a:spcBef>
        <a:spcPct val="0"/>
      </a:spcBef>
      <a:spcAft>
        <a:spcPct val="0"/>
      </a:spcAft>
      <a:defRPr kern="1200">
        <a:solidFill>
          <a:schemeClr val="tx1"/>
        </a:solidFill>
        <a:latin typeface="Arial" charset="0"/>
        <a:ea typeface="ＭＳ Ｐゴシック" pitchFamily="-106"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106"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106"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106"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106" charset="-128"/>
        <a:cs typeface="+mn-cs"/>
      </a:defRPr>
    </a:lvl5pPr>
    <a:lvl6pPr marL="2286000" algn="l" defTabSz="914400" rtl="0" eaLnBrk="1" latinLnBrk="0" hangingPunct="1">
      <a:defRPr kern="1200">
        <a:solidFill>
          <a:schemeClr val="tx1"/>
        </a:solidFill>
        <a:latin typeface="Arial" charset="0"/>
        <a:ea typeface="ＭＳ Ｐゴシック" pitchFamily="-106" charset="-128"/>
        <a:cs typeface="+mn-cs"/>
      </a:defRPr>
    </a:lvl6pPr>
    <a:lvl7pPr marL="2743200" algn="l" defTabSz="914400" rtl="0" eaLnBrk="1" latinLnBrk="0" hangingPunct="1">
      <a:defRPr kern="1200">
        <a:solidFill>
          <a:schemeClr val="tx1"/>
        </a:solidFill>
        <a:latin typeface="Arial" charset="0"/>
        <a:ea typeface="ＭＳ Ｐゴシック" pitchFamily="-106" charset="-128"/>
        <a:cs typeface="+mn-cs"/>
      </a:defRPr>
    </a:lvl7pPr>
    <a:lvl8pPr marL="3200400" algn="l" defTabSz="914400" rtl="0" eaLnBrk="1" latinLnBrk="0" hangingPunct="1">
      <a:defRPr kern="1200">
        <a:solidFill>
          <a:schemeClr val="tx1"/>
        </a:solidFill>
        <a:latin typeface="Arial" charset="0"/>
        <a:ea typeface="ＭＳ Ｐゴシック" pitchFamily="-106" charset="-128"/>
        <a:cs typeface="+mn-cs"/>
      </a:defRPr>
    </a:lvl8pPr>
    <a:lvl9pPr marL="3657600" algn="l" defTabSz="914400" rtl="0" eaLnBrk="1" latinLnBrk="0" hangingPunct="1">
      <a:defRPr kern="1200">
        <a:solidFill>
          <a:schemeClr val="tx1"/>
        </a:solidFill>
        <a:latin typeface="Arial" charset="0"/>
        <a:ea typeface="ＭＳ Ｐゴシック" pitchFamily="-106"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5501" autoAdjust="0"/>
  </p:normalViewPr>
  <p:slideViewPr>
    <p:cSldViewPr>
      <p:cViewPr varScale="1">
        <p:scale>
          <a:sx n="67" d="100"/>
          <a:sy n="67" d="100"/>
        </p:scale>
        <p:origin x="600" y="72"/>
      </p:cViewPr>
      <p:guideLst>
        <p:guide orient="horz" pos="2160"/>
        <p:guide pos="2880"/>
      </p:guideLst>
    </p:cSldViewPr>
  </p:slideViewPr>
  <p:outlineViewPr>
    <p:cViewPr>
      <p:scale>
        <a:sx n="33" d="100"/>
        <a:sy n="33" d="100"/>
      </p:scale>
      <p:origin x="0" y="-2295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handoutMaster" Target="handoutMasters/handout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AC196A87-7DB8-419D-ADF9-01362D6AE204}" type="datetimeFigureOut">
              <a:rPr lang="en-GB" smtClean="0"/>
              <a:t>29/01/2021</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E1A171A6-F801-4F38-9DF8-B13E852E8E95}" type="slidenum">
              <a:rPr lang="en-GB" smtClean="0"/>
              <a:t>‹#›</a:t>
            </a:fld>
            <a:endParaRPr lang="en-GB"/>
          </a:p>
        </p:txBody>
      </p:sp>
    </p:spTree>
    <p:extLst>
      <p:ext uri="{BB962C8B-B14F-4D97-AF65-F5344CB8AC3E}">
        <p14:creationId xmlns:p14="http://schemas.microsoft.com/office/powerpoint/2010/main" val="3013137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613BF418-FEBC-4490-83F4-C72976E9A1E5}" type="datetimeFigureOut">
              <a:rPr lang="en-GB" smtClean="0"/>
              <a:t>29/01/2021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B7086EF4-657C-4DEA-8593-82DD51639484}" type="slidenum">
              <a:rPr lang="en-GB" smtClean="0"/>
              <a:t>‹#›</a:t>
            </a:fld>
            <a:endParaRPr lang="en-GB"/>
          </a:p>
        </p:txBody>
      </p:sp>
    </p:spTree>
    <p:extLst>
      <p:ext uri="{BB962C8B-B14F-4D97-AF65-F5344CB8AC3E}">
        <p14:creationId xmlns:p14="http://schemas.microsoft.com/office/powerpoint/2010/main" val="1457733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086EF4-657C-4DEA-8593-82DD51639484}" type="slidenum">
              <a:rPr lang="en-GB" smtClean="0"/>
              <a:t>1</a:t>
            </a:fld>
            <a:endParaRPr lang="en-GB"/>
          </a:p>
        </p:txBody>
      </p:sp>
    </p:spTree>
    <p:extLst>
      <p:ext uri="{BB962C8B-B14F-4D97-AF65-F5344CB8AC3E}">
        <p14:creationId xmlns:p14="http://schemas.microsoft.com/office/powerpoint/2010/main" val="243672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37931725" indent="-3747452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FD81EEED-262A-4EDB-AB79-DF524CC7BD0C}" type="slidenum">
              <a:rPr lang="en-US" altLang="en-US"/>
              <a:pPr>
                <a:spcBef>
                  <a:spcPct val="0"/>
                </a:spcBef>
              </a:pPr>
              <a:t>32</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GB" altLang="en-US" sz="1000" b="1">
                <a:latin typeface="Arial" panose="020B0604020202020204" pitchFamily="34" charset="0"/>
                <a:ea typeface="ＭＳ Ｐゴシック" panose="020B0600070205080204" pitchFamily="34" charset="-128"/>
              </a:rPr>
              <a:t>Facilitator Notes for Slide 5</a:t>
            </a:r>
          </a:p>
          <a:p>
            <a:pPr eaLnBrk="1" hangingPunct="1">
              <a:lnSpc>
                <a:spcPct val="90000"/>
              </a:lnSpc>
            </a:pPr>
            <a:endParaRPr lang="en-GB" altLang="en-US" sz="1000" b="1">
              <a:latin typeface="Arial" panose="020B0604020202020204" pitchFamily="34" charset="0"/>
              <a:ea typeface="ＭＳ Ｐゴシック" panose="020B0600070205080204" pitchFamily="34" charset="-128"/>
            </a:endParaRPr>
          </a:p>
          <a:p>
            <a:pPr eaLnBrk="1" hangingPunct="1">
              <a:lnSpc>
                <a:spcPct val="90000"/>
              </a:lnSpc>
            </a:pPr>
            <a:r>
              <a:rPr lang="en-GB" altLang="en-US" sz="1000">
                <a:latin typeface="Arial" panose="020B0604020202020204" pitchFamily="34" charset="0"/>
                <a:ea typeface="ＭＳ Ｐゴシック" panose="020B0600070205080204" pitchFamily="34" charset="-128"/>
              </a:rPr>
              <a:t>The purpose of this slide is to explain the difference between the terms self-concept and self-esteem.</a:t>
            </a:r>
          </a:p>
          <a:p>
            <a:pPr eaLnBrk="1" hangingPunct="1">
              <a:lnSpc>
                <a:spcPct val="90000"/>
              </a:lnSpc>
            </a:pPr>
            <a:r>
              <a:rPr lang="en-GB" altLang="en-US" sz="1000">
                <a:latin typeface="Arial" panose="020B0604020202020204" pitchFamily="34" charset="0"/>
                <a:ea typeface="ＭＳ Ｐゴシック" panose="020B0600070205080204" pitchFamily="34" charset="-128"/>
              </a:rPr>
              <a:t>Self-concept is an umbrella term that incorporates self-image, ideal-self and self-esteem.</a:t>
            </a:r>
          </a:p>
          <a:p>
            <a:pPr eaLnBrk="1" hangingPunct="1">
              <a:lnSpc>
                <a:spcPct val="90000"/>
              </a:lnSpc>
            </a:pP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b="1">
                <a:latin typeface="Arial" panose="020B0604020202020204" pitchFamily="34" charset="0"/>
                <a:ea typeface="ＭＳ Ｐゴシック" panose="020B0600070205080204" pitchFamily="34" charset="-128"/>
              </a:rPr>
              <a:t>Self-image</a:t>
            </a: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a:latin typeface="Arial" panose="020B0604020202020204" pitchFamily="34" charset="0"/>
                <a:ea typeface="ＭＳ Ｐゴシック" panose="020B0600070205080204" pitchFamily="34" charset="-128"/>
              </a:rPr>
              <a:t>The earliest impressions of self-image are mainly those of body-image.</a:t>
            </a:r>
          </a:p>
          <a:p>
            <a:pPr eaLnBrk="1" hangingPunct="1">
              <a:lnSpc>
                <a:spcPct val="90000"/>
              </a:lnSpc>
            </a:pPr>
            <a:r>
              <a:rPr lang="en-GB" altLang="en-US" sz="1000">
                <a:latin typeface="Arial" panose="020B0604020202020204" pitchFamily="34" charset="0"/>
                <a:ea typeface="ＭＳ Ｐゴシック" panose="020B0600070205080204" pitchFamily="34" charset="-128"/>
              </a:rPr>
              <a:t>These are supplemented by the sense of being loved or not loved, being clever or stupid (conveyed by verbal and non-verbal messages from others).</a:t>
            </a:r>
          </a:p>
          <a:p>
            <a:pPr eaLnBrk="1" hangingPunct="1">
              <a:lnSpc>
                <a:spcPct val="90000"/>
              </a:lnSpc>
            </a:pPr>
            <a:r>
              <a:rPr lang="en-GB" altLang="en-US" sz="1000">
                <a:latin typeface="Arial" panose="020B0604020202020204" pitchFamily="34" charset="0"/>
                <a:ea typeface="ＭＳ Ｐゴシック" panose="020B0600070205080204" pitchFamily="34" charset="-128"/>
              </a:rPr>
              <a:t>These ideas are acquired and influenced by how we perceive ourselves to be valued by those around us, then later by our own evaluations of our competence.</a:t>
            </a:r>
          </a:p>
          <a:p>
            <a:pPr eaLnBrk="1" hangingPunct="1">
              <a:lnSpc>
                <a:spcPct val="90000"/>
              </a:lnSpc>
            </a:pP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b="1">
                <a:latin typeface="Arial" panose="020B0604020202020204" pitchFamily="34" charset="0"/>
                <a:ea typeface="ＭＳ Ｐゴシック" panose="020B0600070205080204" pitchFamily="34" charset="-128"/>
              </a:rPr>
              <a:t>Ideal-self</a:t>
            </a:r>
          </a:p>
          <a:p>
            <a:pPr eaLnBrk="1" hangingPunct="1">
              <a:lnSpc>
                <a:spcPct val="90000"/>
              </a:lnSpc>
            </a:pPr>
            <a:r>
              <a:rPr lang="en-GB" altLang="en-US" sz="1000">
                <a:latin typeface="Arial" panose="020B0604020202020204" pitchFamily="34" charset="0"/>
                <a:ea typeface="ＭＳ Ｐゴシック" panose="020B0600070205080204" pitchFamily="34" charset="-128"/>
              </a:rPr>
              <a:t>This develops from the comments and value-judgements of the most significant people in our lives. It is the picture we build up of the ideal attributes and characteristics we should strive to possess – in other words, the standards we set for our lives.</a:t>
            </a:r>
          </a:p>
          <a:p>
            <a:pPr eaLnBrk="1" hangingPunct="1">
              <a:lnSpc>
                <a:spcPct val="90000"/>
              </a:lnSpc>
            </a:pP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b="1">
                <a:latin typeface="Arial" panose="020B0604020202020204" pitchFamily="34" charset="0"/>
                <a:ea typeface="ＭＳ Ｐゴシック" panose="020B0600070205080204" pitchFamily="34" charset="-128"/>
              </a:rPr>
              <a:t>Self-esteem</a:t>
            </a:r>
          </a:p>
          <a:p>
            <a:pPr eaLnBrk="1" hangingPunct="1">
              <a:lnSpc>
                <a:spcPct val="90000"/>
              </a:lnSpc>
            </a:pPr>
            <a:r>
              <a:rPr lang="en-GB" altLang="en-US" sz="1000">
                <a:latin typeface="Arial" panose="020B0604020202020204" pitchFamily="34" charset="0"/>
                <a:ea typeface="ＭＳ Ｐゴシック" panose="020B0600070205080204" pitchFamily="34" charset="-128"/>
              </a:rPr>
              <a:t>This is a value judgement about the self. It depends upon the discrepancy between our own self-image and our ideal-self.</a:t>
            </a:r>
          </a:p>
          <a:p>
            <a:pPr eaLnBrk="1" hangingPunct="1">
              <a:lnSpc>
                <a:spcPct val="90000"/>
              </a:lnSpc>
            </a:pP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a:latin typeface="Arial" panose="020B0604020202020204" pitchFamily="34" charset="0"/>
                <a:ea typeface="ＭＳ Ｐゴシック" panose="020B0600070205080204" pitchFamily="34" charset="-128"/>
              </a:rPr>
              <a:t>If our self-image is poor, then there is little hope of ever attaining our ideal-self and our self-esteem is low.</a:t>
            </a:r>
          </a:p>
          <a:p>
            <a:pPr eaLnBrk="1" hangingPunct="1">
              <a:lnSpc>
                <a:spcPct val="90000"/>
              </a:lnSpc>
            </a:pPr>
            <a:r>
              <a:rPr lang="en-GB" altLang="en-US" sz="1000">
                <a:latin typeface="Arial" panose="020B0604020202020204" pitchFamily="34" charset="0"/>
                <a:ea typeface="ＭＳ Ｐゴシック" panose="020B0600070205080204" pitchFamily="34" charset="-128"/>
              </a:rPr>
              <a:t> </a:t>
            </a:r>
          </a:p>
          <a:p>
            <a:pPr eaLnBrk="1" hangingPunct="1">
              <a:lnSpc>
                <a:spcPct val="90000"/>
              </a:lnSpc>
            </a:pPr>
            <a:r>
              <a:rPr lang="en-GB" altLang="en-US" sz="1000">
                <a:latin typeface="Arial" panose="020B0604020202020204" pitchFamily="34" charset="0"/>
                <a:ea typeface="ＭＳ Ｐゴシック" panose="020B0600070205080204" pitchFamily="34" charset="-128"/>
              </a:rPr>
              <a:t>But if our self-image incorporates acceptable physical appearance, competence in many areas and attributes we feel are valued, then our self-esteem will be high. 	</a:t>
            </a:r>
          </a:p>
          <a:p>
            <a:pPr eaLnBrk="1" hangingPunct="1">
              <a:lnSpc>
                <a:spcPct val="90000"/>
              </a:lnSpc>
            </a:pPr>
            <a:endParaRPr lang="en-GB" altLang="en-US" sz="1000">
              <a:latin typeface="Arial" panose="020B0604020202020204" pitchFamily="34" charset="0"/>
              <a:ea typeface="ＭＳ Ｐゴシック" panose="020B0600070205080204" pitchFamily="34" charset="-128"/>
            </a:endParaRPr>
          </a:p>
          <a:p>
            <a:pPr eaLnBrk="1" hangingPunct="1">
              <a:lnSpc>
                <a:spcPct val="90000"/>
              </a:lnSpc>
            </a:pPr>
            <a:r>
              <a:rPr lang="en-GB" altLang="en-US" sz="1000">
                <a:latin typeface="Arial" panose="020B0604020202020204" pitchFamily="34" charset="0"/>
                <a:ea typeface="ＭＳ Ｐゴシック" panose="020B0600070205080204" pitchFamily="34" charset="-128"/>
              </a:rPr>
              <a:t>		</a:t>
            </a:r>
            <a:endParaRPr lang="en-US" altLang="en-US" sz="1000" b="1">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679217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37931725" indent="-3747452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A40AB9F-226A-41CB-8A15-658D09CC52A9}" type="slidenum">
              <a:rPr lang="en-US" altLang="en-US"/>
              <a:pPr>
                <a:spcBef>
                  <a:spcPct val="0"/>
                </a:spcBef>
              </a:pPr>
              <a:t>34</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b="1">
                <a:latin typeface="Arial" panose="020B0604020202020204" pitchFamily="34" charset="0"/>
                <a:ea typeface="ＭＳ Ｐゴシック" panose="020B0600070205080204" pitchFamily="34" charset="-128"/>
              </a:rPr>
              <a:t>Facilitator Notes for Slide 6</a:t>
            </a:r>
          </a:p>
          <a:p>
            <a:pPr eaLnBrk="1" hangingPunct="1"/>
            <a:endParaRPr lang="en-GB" altLang="en-US" b="1">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Self-esteem, then, is about our opinion of ourselves.</a:t>
            </a:r>
          </a:p>
          <a:p>
            <a:pPr eaLnBrk="1" hangingPunct="1"/>
            <a:endParaRPr lang="en-GB" altLang="en-US">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The importance we attach to different areas of competence is likely to vary through our lives.</a:t>
            </a:r>
          </a:p>
          <a:p>
            <a:pPr eaLnBrk="1" hangingPunct="1"/>
            <a:endParaRPr lang="en-GB" altLang="en-US">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Children with high self-esteem have been found to discount the importance of areas where they are less competent, for example, a child with high self-esteem who is good at sport may not be so concerned at poorer academic performance.</a:t>
            </a:r>
          </a:p>
          <a:p>
            <a:pPr eaLnBrk="1" hangingPunct="1"/>
            <a:endParaRPr lang="en-GB" altLang="en-US">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Children with low self-esteem are unable to do this. They are dismayed by any difficulties they experience and so maintain a large discrepancy between their self-image and their ideal-self.</a:t>
            </a:r>
          </a:p>
          <a:p>
            <a:pPr eaLnBrk="1" hangingPunct="1"/>
            <a:endParaRPr lang="en-GB" altLang="en-US">
              <a:latin typeface="Arial" panose="020B0604020202020204" pitchFamily="34" charset="0"/>
              <a:ea typeface="ＭＳ Ｐゴシック" panose="020B0600070205080204" pitchFamily="34" charset="-128"/>
            </a:endParaRPr>
          </a:p>
          <a:p>
            <a:pPr eaLnBrk="1" hangingPunct="1"/>
            <a:r>
              <a:rPr lang="en-GB" altLang="en-US">
                <a:latin typeface="Arial" panose="020B0604020202020204" pitchFamily="34" charset="0"/>
                <a:ea typeface="ＭＳ Ｐゴシック" panose="020B0600070205080204" pitchFamily="34" charset="-128"/>
              </a:rPr>
              <a:t>We all seek confirmation of who we are (our self-concept) to sustain stability.</a:t>
            </a:r>
          </a:p>
          <a:p>
            <a:pPr eaLnBrk="1" hangingPunct="1"/>
            <a:r>
              <a:rPr lang="en-GB" altLang="en-US">
                <a:latin typeface="Arial" panose="020B0604020202020204" pitchFamily="34" charset="0"/>
                <a:ea typeface="ＭＳ Ｐゴシック" panose="020B0600070205080204" pitchFamily="34" charset="-128"/>
              </a:rPr>
              <a:t>Children with low self-esteem note negative comments that confirm their own view of themselves but fail to ‘hear’ positive comments because they do not believe such comments relate to them.</a:t>
            </a:r>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474860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086EF4-657C-4DEA-8593-82DD51639484}" type="slidenum">
              <a:rPr lang="en-GB" smtClean="0"/>
              <a:t>86</a:t>
            </a:fld>
            <a:endParaRPr lang="en-GB"/>
          </a:p>
        </p:txBody>
      </p:sp>
    </p:spTree>
    <p:extLst>
      <p:ext uri="{BB962C8B-B14F-4D97-AF65-F5344CB8AC3E}">
        <p14:creationId xmlns:p14="http://schemas.microsoft.com/office/powerpoint/2010/main" val="2745644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AD4D7176-0F02-432F-99F5-637FD6D517D1}"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E852CAC9-C098-4729-B742-33C5C3005286}"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5B1BA233-E7F2-41DF-B5EA-E36DC0A2386D}"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BB4AD506-02D4-4FB2-9D8C-E90DD6698CF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F4D0C1A0-B29B-4828-A353-F465676AD49C}"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7542E232-C514-452A-859B-E5670BB15625}"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D3C020DA-69E8-4007-A19B-03840B78F709}"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AC843D18-48D3-420A-8B60-524203A7C275}"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88E0805A-91A1-4CA2-9495-9662E01F7E1C}"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7F5B81AC-AA27-49D2-A17C-BCE6DAA99E9D}"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3FB77DCC-DB48-4645-9736-008A881C9121}"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400"/>
            </a:lvl1pPr>
          </a:lstStyle>
          <a:p>
            <a:fld id="{746A2A6E-F74F-403E-9D4B-FB8444B319B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ＭＳ Ｐゴシック" pitchFamily="-106"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106" charset="-128"/>
        </a:defRPr>
      </a:lvl2pPr>
      <a:lvl3pPr algn="ctr" rtl="0" eaLnBrk="0" fontAlgn="base" hangingPunct="0">
        <a:spcBef>
          <a:spcPct val="0"/>
        </a:spcBef>
        <a:spcAft>
          <a:spcPct val="0"/>
        </a:spcAft>
        <a:defRPr sz="4400">
          <a:solidFill>
            <a:schemeClr val="tx2"/>
          </a:solidFill>
          <a:latin typeface="Arial" charset="0"/>
          <a:ea typeface="ＭＳ Ｐゴシック" pitchFamily="-106" charset="-128"/>
        </a:defRPr>
      </a:lvl3pPr>
      <a:lvl4pPr algn="ctr" rtl="0" eaLnBrk="0" fontAlgn="base" hangingPunct="0">
        <a:spcBef>
          <a:spcPct val="0"/>
        </a:spcBef>
        <a:spcAft>
          <a:spcPct val="0"/>
        </a:spcAft>
        <a:defRPr sz="4400">
          <a:solidFill>
            <a:schemeClr val="tx2"/>
          </a:solidFill>
          <a:latin typeface="Arial" charset="0"/>
          <a:ea typeface="ＭＳ Ｐゴシック" pitchFamily="-106" charset="-128"/>
        </a:defRPr>
      </a:lvl4pPr>
      <a:lvl5pPr algn="ctr" rtl="0" eaLnBrk="0" fontAlgn="base" hangingPunct="0">
        <a:spcBef>
          <a:spcPct val="0"/>
        </a:spcBef>
        <a:spcAft>
          <a:spcPct val="0"/>
        </a:spcAft>
        <a:defRPr sz="4400">
          <a:solidFill>
            <a:schemeClr val="tx2"/>
          </a:solidFill>
          <a:latin typeface="Arial" charset="0"/>
          <a:ea typeface="ＭＳ Ｐゴシック" pitchFamily="-106"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06"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06"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6"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6"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06"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6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86.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Line 7"/>
          <p:cNvSpPr>
            <a:spLocks noChangeShapeType="1"/>
          </p:cNvSpPr>
          <p:nvPr/>
        </p:nvSpPr>
        <p:spPr bwMode="auto">
          <a:xfrm>
            <a:off x="539750" y="981075"/>
            <a:ext cx="8353425" cy="0"/>
          </a:xfrm>
          <a:prstGeom prst="line">
            <a:avLst/>
          </a:prstGeom>
          <a:noFill/>
          <a:ln w="38100">
            <a:solidFill>
              <a:srgbClr val="A50021"/>
            </a:solidFill>
            <a:round/>
            <a:headEnd/>
            <a:tailEnd/>
          </a:ln>
        </p:spPr>
        <p:txBody>
          <a:bodyPr/>
          <a:lstStyle/>
          <a:p>
            <a:endParaRPr lang="en-GB"/>
          </a:p>
        </p:txBody>
      </p:sp>
      <p:grpSp>
        <p:nvGrpSpPr>
          <p:cNvPr id="4" name="Group 3"/>
          <p:cNvGrpSpPr/>
          <p:nvPr/>
        </p:nvGrpSpPr>
        <p:grpSpPr>
          <a:xfrm>
            <a:off x="468313" y="115888"/>
            <a:ext cx="8326437" cy="839787"/>
            <a:chOff x="468313" y="115888"/>
            <a:chExt cx="8326437" cy="839787"/>
          </a:xfrm>
        </p:grpSpPr>
        <p:sp>
          <p:nvSpPr>
            <p:cNvPr id="13314" name="Text Box 4"/>
            <p:cNvSpPr txBox="1">
              <a:spLocks noChangeArrowheads="1"/>
            </p:cNvSpPr>
            <p:nvPr/>
          </p:nvSpPr>
          <p:spPr bwMode="auto">
            <a:xfrm>
              <a:off x="468313" y="275431"/>
              <a:ext cx="4103687" cy="461963"/>
            </a:xfrm>
            <a:prstGeom prst="rect">
              <a:avLst/>
            </a:prstGeom>
            <a:noFill/>
            <a:ln w="9525">
              <a:noFill/>
              <a:miter lim="800000"/>
              <a:headEnd/>
              <a:tailEnd/>
            </a:ln>
          </p:spPr>
          <p:txBody>
            <a:bodyPr>
              <a:spAutoFit/>
            </a:bodyPr>
            <a:lstStyle/>
            <a:p>
              <a:r>
                <a:rPr lang="en-GB" sz="2400" b="1" dirty="0"/>
                <a:t>CYPES – IEI Service</a:t>
              </a:r>
            </a:p>
          </p:txBody>
        </p:sp>
        <p:pic>
          <p:nvPicPr>
            <p:cNvPr id="13315" name="Picture 6" descr="States_CMYK"/>
            <p:cNvPicPr>
              <a:picLocks noChangeAspect="1" noChangeArrowheads="1"/>
            </p:cNvPicPr>
            <p:nvPr/>
          </p:nvPicPr>
          <p:blipFill>
            <a:blip r:embed="rId3" cstate="print"/>
            <a:srcRect/>
            <a:stretch>
              <a:fillRect/>
            </a:stretch>
          </p:blipFill>
          <p:spPr bwMode="auto">
            <a:xfrm>
              <a:off x="7380288" y="115888"/>
              <a:ext cx="1414462" cy="839787"/>
            </a:xfrm>
            <a:prstGeom prst="rect">
              <a:avLst/>
            </a:prstGeom>
            <a:noFill/>
            <a:ln w="9525">
              <a:noFill/>
              <a:miter lim="800000"/>
              <a:headEnd/>
              <a:tailEnd/>
            </a:ln>
          </p:spPr>
        </p:pic>
        <p:pic>
          <p:nvPicPr>
            <p:cNvPr id="13317" name="Picture 1"/>
            <p:cNvPicPr>
              <a:picLocks noChangeAspect="1"/>
            </p:cNvPicPr>
            <p:nvPr/>
          </p:nvPicPr>
          <p:blipFill>
            <a:blip r:embed="rId4" cstate="print"/>
            <a:srcRect/>
            <a:stretch>
              <a:fillRect/>
            </a:stretch>
          </p:blipFill>
          <p:spPr bwMode="auto">
            <a:xfrm>
              <a:off x="4606925" y="168275"/>
              <a:ext cx="833438" cy="596900"/>
            </a:xfrm>
            <a:prstGeom prst="rect">
              <a:avLst/>
            </a:prstGeom>
            <a:noFill/>
            <a:ln w="9525">
              <a:noFill/>
              <a:miter lim="800000"/>
              <a:headEnd/>
              <a:tailEnd/>
            </a:ln>
          </p:spPr>
        </p:pic>
        <p:pic>
          <p:nvPicPr>
            <p:cNvPr id="13318" name="Picture 3"/>
            <p:cNvPicPr>
              <a:picLocks noChangeAspect="1"/>
            </p:cNvPicPr>
            <p:nvPr/>
          </p:nvPicPr>
          <p:blipFill>
            <a:blip r:embed="rId5" cstate="print"/>
            <a:srcRect/>
            <a:stretch>
              <a:fillRect/>
            </a:stretch>
          </p:blipFill>
          <p:spPr bwMode="auto">
            <a:xfrm>
              <a:off x="6264275" y="211138"/>
              <a:ext cx="792163" cy="554037"/>
            </a:xfrm>
            <a:prstGeom prst="rect">
              <a:avLst/>
            </a:prstGeom>
            <a:noFill/>
            <a:ln w="9525">
              <a:noFill/>
              <a:miter lim="800000"/>
              <a:headEnd/>
              <a:tailEnd/>
            </a:ln>
          </p:spPr>
        </p:pic>
        <p:pic>
          <p:nvPicPr>
            <p:cNvPr id="13319" name="Picture 4"/>
            <p:cNvPicPr>
              <a:picLocks noChangeAspect="1"/>
            </p:cNvPicPr>
            <p:nvPr/>
          </p:nvPicPr>
          <p:blipFill>
            <a:blip r:embed="rId6" cstate="print"/>
            <a:srcRect/>
            <a:stretch>
              <a:fillRect/>
            </a:stretch>
          </p:blipFill>
          <p:spPr bwMode="auto">
            <a:xfrm>
              <a:off x="5445125" y="217488"/>
              <a:ext cx="890588" cy="547687"/>
            </a:xfrm>
            <a:prstGeom prst="rect">
              <a:avLst/>
            </a:prstGeom>
            <a:noFill/>
            <a:ln w="9525">
              <a:noFill/>
              <a:miter lim="800000"/>
              <a:headEnd/>
              <a:tailEnd/>
            </a:ln>
          </p:spPr>
        </p:pic>
      </p:grpSp>
      <p:sp>
        <p:nvSpPr>
          <p:cNvPr id="2" name="Title 1"/>
          <p:cNvSpPr>
            <a:spLocks noGrp="1"/>
          </p:cNvSpPr>
          <p:nvPr>
            <p:ph type="ctrTitle"/>
          </p:nvPr>
        </p:nvSpPr>
        <p:spPr>
          <a:xfrm>
            <a:off x="685800" y="814388"/>
            <a:ext cx="7772400" cy="3118667"/>
          </a:xfrm>
        </p:spPr>
        <p:txBody>
          <a:bodyPr/>
          <a:lstStyle/>
          <a:p>
            <a:r>
              <a:rPr lang="en-GB" dirty="0"/>
              <a:t>Counter bullying approaches</a:t>
            </a:r>
            <a:br>
              <a:rPr lang="en-GB" dirty="0"/>
            </a:br>
            <a:r>
              <a:rPr lang="en-GB" dirty="0"/>
              <a:t>St Saviour’s School</a:t>
            </a:r>
          </a:p>
        </p:txBody>
      </p:sp>
      <p:sp>
        <p:nvSpPr>
          <p:cNvPr id="3" name="Subtitle 2"/>
          <p:cNvSpPr>
            <a:spLocks noGrp="1"/>
          </p:cNvSpPr>
          <p:nvPr>
            <p:ph type="subTitle" idx="1"/>
          </p:nvPr>
        </p:nvSpPr>
        <p:spPr>
          <a:xfrm>
            <a:off x="1371599" y="3429000"/>
            <a:ext cx="6400800" cy="1610189"/>
          </a:xfrm>
        </p:spPr>
        <p:txBody>
          <a:bodyPr/>
          <a:lstStyle/>
          <a:p>
            <a:endParaRPr lang="en-GB" sz="2400" dirty="0"/>
          </a:p>
          <a:p>
            <a:endParaRPr lang="en-GB" sz="2400" dirty="0"/>
          </a:p>
          <a:p>
            <a:endParaRPr lang="en-GB" sz="2400" dirty="0"/>
          </a:p>
          <a:p>
            <a:endParaRPr lang="en-GB" sz="2400" dirty="0"/>
          </a:p>
          <a:p>
            <a:r>
              <a:rPr lang="en-GB" sz="2400" dirty="0"/>
              <a:t>Presentation for Parents</a:t>
            </a:r>
          </a:p>
          <a:p>
            <a:endParaRPr lang="en-GB" sz="2400" dirty="0"/>
          </a:p>
          <a:p>
            <a:r>
              <a:rPr lang="en-GB" sz="2400" dirty="0"/>
              <a:t>Presented by Dr Graham Ramsden</a:t>
            </a:r>
          </a:p>
        </p:txBody>
      </p:sp>
      <p:pic>
        <p:nvPicPr>
          <p:cNvPr id="6" name="Picture 5">
            <a:extLst>
              <a:ext uri="{FF2B5EF4-FFF2-40B4-BE49-F238E27FC236}">
                <a16:creationId xmlns:a16="http://schemas.microsoft.com/office/drawing/2014/main" id="{E08C852F-8E41-42C2-A846-41A64FB04CF1}"/>
              </a:ext>
            </a:extLst>
          </p:cNvPr>
          <p:cNvPicPr>
            <a:picLocks noChangeAspect="1"/>
          </p:cNvPicPr>
          <p:nvPr/>
        </p:nvPicPr>
        <p:blipFill>
          <a:blip r:embed="rId7"/>
          <a:stretch>
            <a:fillRect/>
          </a:stretch>
        </p:blipFill>
        <p:spPr>
          <a:xfrm>
            <a:off x="3091160" y="2990542"/>
            <a:ext cx="2961679" cy="22184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Context</a:t>
            </a:r>
          </a:p>
        </p:txBody>
      </p:sp>
      <p:sp>
        <p:nvSpPr>
          <p:cNvPr id="3" name="Content Placeholder 2"/>
          <p:cNvSpPr>
            <a:spLocks noGrp="1"/>
          </p:cNvSpPr>
          <p:nvPr>
            <p:ph idx="1"/>
          </p:nvPr>
        </p:nvSpPr>
        <p:spPr/>
        <p:txBody>
          <a:bodyPr/>
          <a:lstStyle/>
          <a:p>
            <a:r>
              <a:rPr lang="en-GB" dirty="0"/>
              <a:t>St Saviour’s School does not have any more difficulties with bullying than any other school. This presentation has been organised because of their proactive child-centred approach to schooling rather than there being a heightened need for it to be addressed.</a:t>
            </a:r>
          </a:p>
        </p:txBody>
      </p:sp>
    </p:spTree>
    <p:extLst>
      <p:ext uri="{BB962C8B-B14F-4D97-AF65-F5344CB8AC3E}">
        <p14:creationId xmlns:p14="http://schemas.microsoft.com/office/powerpoint/2010/main" val="1432652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br>
              <a:rPr lang="en-GB" dirty="0"/>
            </a:br>
            <a:r>
              <a:rPr lang="en-GB" dirty="0"/>
              <a:t>Terminology</a:t>
            </a:r>
            <a:endParaRPr lang="en-US" dirty="0"/>
          </a:p>
        </p:txBody>
      </p:sp>
      <p:sp>
        <p:nvSpPr>
          <p:cNvPr id="3" name="Content Placeholder 2"/>
          <p:cNvSpPr>
            <a:spLocks noGrp="1"/>
          </p:cNvSpPr>
          <p:nvPr>
            <p:ph idx="1"/>
          </p:nvPr>
        </p:nvSpPr>
        <p:spPr>
          <a:xfrm>
            <a:off x="899592" y="1600200"/>
            <a:ext cx="7787208" cy="4525963"/>
          </a:xfrm>
        </p:spPr>
        <p:txBody>
          <a:bodyPr>
            <a:normAutofit/>
          </a:bodyPr>
          <a:lstStyle/>
          <a:p>
            <a:pPr marL="0" indent="0">
              <a:buNone/>
              <a:defRPr/>
            </a:pPr>
            <a:r>
              <a:rPr lang="en-GB" sz="4000" dirty="0"/>
              <a:t>It is important to use the term ‘children who bully’ rather than ‘bullies’ as it allows us to look at the whole child rather than pre-judging their behaviours and motives (definition based).</a:t>
            </a:r>
            <a:endParaRPr lang="en-US" sz="4000" dirty="0"/>
          </a:p>
        </p:txBody>
      </p:sp>
      <p:grpSp>
        <p:nvGrpSpPr>
          <p:cNvPr id="5" name="Group 4"/>
          <p:cNvGrpSpPr/>
          <p:nvPr/>
        </p:nvGrpSpPr>
        <p:grpSpPr>
          <a:xfrm>
            <a:off x="468313" y="115888"/>
            <a:ext cx="8326437" cy="839787"/>
            <a:chOff x="468313" y="115888"/>
            <a:chExt cx="8326437" cy="839787"/>
          </a:xfrm>
        </p:grpSpPr>
        <p:sp>
          <p:nvSpPr>
            <p:cNvPr id="6"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7"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8"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9"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10"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4159461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3528" y="466057"/>
            <a:ext cx="8229600" cy="1143000"/>
          </a:xfrm>
        </p:spPr>
        <p:txBody>
          <a:bodyPr/>
          <a:lstStyle/>
          <a:p>
            <a:pPr eaLnBrk="1" hangingPunct="1">
              <a:defRPr/>
            </a:pPr>
            <a:r>
              <a:rPr lang="en-GB" altLang="en-US" dirty="0"/>
              <a:t>Bullying is not…</a:t>
            </a:r>
          </a:p>
        </p:txBody>
      </p:sp>
      <p:sp>
        <p:nvSpPr>
          <p:cNvPr id="13315" name="Rectangle 3"/>
          <p:cNvSpPr>
            <a:spLocks noGrp="1" noChangeArrowheads="1"/>
          </p:cNvSpPr>
          <p:nvPr>
            <p:ph type="body" idx="1"/>
          </p:nvPr>
        </p:nvSpPr>
        <p:spPr/>
        <p:txBody>
          <a:bodyPr/>
          <a:lstStyle/>
          <a:p>
            <a:pPr eaLnBrk="1" hangingPunct="1">
              <a:defRPr/>
            </a:pPr>
            <a:r>
              <a:rPr lang="en-GB" altLang="en-US" dirty="0"/>
              <a:t>A fight because of a disagreement</a:t>
            </a:r>
          </a:p>
          <a:p>
            <a:pPr eaLnBrk="1" hangingPunct="1">
              <a:defRPr/>
            </a:pPr>
            <a:r>
              <a:rPr lang="en-GB" altLang="en-US" dirty="0"/>
              <a:t>Name calling in the corridor – reactive incident</a:t>
            </a:r>
          </a:p>
          <a:p>
            <a:pPr eaLnBrk="1" hangingPunct="1">
              <a:defRPr/>
            </a:pPr>
            <a:r>
              <a:rPr lang="en-GB" altLang="en-US" dirty="0"/>
              <a:t>A push, a shove, a trip or a punch</a:t>
            </a:r>
          </a:p>
          <a:p>
            <a:pPr eaLnBrk="1" hangingPunct="1">
              <a:defRPr/>
            </a:pPr>
            <a:r>
              <a:rPr lang="en-GB" altLang="en-US" dirty="0"/>
              <a:t>One-off comments </a:t>
            </a:r>
          </a:p>
          <a:p>
            <a:pPr eaLnBrk="1" hangingPunct="1">
              <a:defRPr/>
            </a:pPr>
            <a:r>
              <a:rPr lang="en-GB" altLang="en-US" dirty="0"/>
              <a:t>Someone being beaten up on the way home</a:t>
            </a:r>
          </a:p>
          <a:p>
            <a:pPr eaLnBrk="1" hangingPunct="1">
              <a:defRPr/>
            </a:pPr>
            <a:r>
              <a:rPr lang="en-GB" altLang="en-US" dirty="0"/>
              <a:t>Theft of someone’s property</a:t>
            </a:r>
          </a:p>
          <a:p>
            <a:pPr eaLnBrk="1" hangingPunct="1">
              <a:buFontTx/>
              <a:buNone/>
              <a:defRPr/>
            </a:pPr>
            <a:r>
              <a:rPr lang="en-GB" altLang="en-US" dirty="0"/>
              <a:t>                                                    …..unless</a:t>
            </a:r>
          </a:p>
          <a:p>
            <a:pPr eaLnBrk="1" hangingPunct="1">
              <a:buFontTx/>
              <a:buNone/>
              <a:defRPr/>
            </a:pPr>
            <a:r>
              <a:rPr lang="en-GB" altLang="en-US" dirty="0"/>
              <a:t>                          </a:t>
            </a:r>
          </a:p>
          <a:p>
            <a:pPr eaLnBrk="1" hangingPunct="1">
              <a:defRPr/>
            </a:pPr>
            <a:endParaRPr lang="en-GB" altLang="en-US" dirty="0"/>
          </a:p>
        </p:txBody>
      </p:sp>
      <p:grpSp>
        <p:nvGrpSpPr>
          <p:cNvPr id="4" name="Group 3"/>
          <p:cNvGrpSpPr/>
          <p:nvPr/>
        </p:nvGrpSpPr>
        <p:grpSpPr>
          <a:xfrm>
            <a:off x="468313" y="115888"/>
            <a:ext cx="8326437" cy="839787"/>
            <a:chOff x="468313" y="115888"/>
            <a:chExt cx="8326437" cy="839787"/>
          </a:xfrm>
        </p:grpSpPr>
        <p:sp>
          <p:nvSpPr>
            <p:cNvPr id="5"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6"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7"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8"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9"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268641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4EA22-A335-4EFC-B223-8A49272E6A04}"/>
              </a:ext>
            </a:extLst>
          </p:cNvPr>
          <p:cNvSpPr>
            <a:spLocks noGrp="1"/>
          </p:cNvSpPr>
          <p:nvPr>
            <p:ph type="title"/>
          </p:nvPr>
        </p:nvSpPr>
        <p:spPr/>
        <p:txBody>
          <a:bodyPr/>
          <a:lstStyle/>
          <a:p>
            <a:pPr>
              <a:defRPr/>
            </a:pPr>
            <a:r>
              <a:rPr lang="en-GB" dirty="0"/>
              <a:t>Un-intentional bullying</a:t>
            </a:r>
          </a:p>
        </p:txBody>
      </p:sp>
      <p:sp>
        <p:nvSpPr>
          <p:cNvPr id="3" name="Content Placeholder 2">
            <a:extLst>
              <a:ext uri="{FF2B5EF4-FFF2-40B4-BE49-F238E27FC236}">
                <a16:creationId xmlns:a16="http://schemas.microsoft.com/office/drawing/2014/main" id="{FE6057B2-DDCA-455B-9A33-6D9108357ECE}"/>
              </a:ext>
            </a:extLst>
          </p:cNvPr>
          <p:cNvSpPr>
            <a:spLocks noGrp="1"/>
          </p:cNvSpPr>
          <p:nvPr>
            <p:ph idx="1"/>
          </p:nvPr>
        </p:nvSpPr>
        <p:spPr/>
        <p:txBody>
          <a:bodyPr/>
          <a:lstStyle/>
          <a:p>
            <a:pPr>
              <a:defRPr/>
            </a:pPr>
            <a:endParaRPr lang="en-GB"/>
          </a:p>
        </p:txBody>
      </p:sp>
      <p:pic>
        <p:nvPicPr>
          <p:cNvPr id="10244" name="Picture 2">
            <a:extLst>
              <a:ext uri="{FF2B5EF4-FFF2-40B4-BE49-F238E27FC236}">
                <a16:creationId xmlns:a16="http://schemas.microsoft.com/office/drawing/2014/main" id="{DE6E9F2A-17A6-4516-92FC-5D74BB041E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284288"/>
            <a:ext cx="7477125" cy="530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E61C-2A8C-48D8-BF90-CB3BA2C3108C}"/>
              </a:ext>
            </a:extLst>
          </p:cNvPr>
          <p:cNvSpPr>
            <a:spLocks noGrp="1"/>
          </p:cNvSpPr>
          <p:nvPr>
            <p:ph type="title"/>
          </p:nvPr>
        </p:nvSpPr>
        <p:spPr/>
        <p:txBody>
          <a:bodyPr/>
          <a:lstStyle/>
          <a:p>
            <a:pPr>
              <a:defRPr/>
            </a:pPr>
            <a:r>
              <a:rPr lang="en-GB" dirty="0"/>
              <a:t>What about…</a:t>
            </a:r>
          </a:p>
        </p:txBody>
      </p:sp>
      <p:sp>
        <p:nvSpPr>
          <p:cNvPr id="3" name="Content Placeholder 2">
            <a:extLst>
              <a:ext uri="{FF2B5EF4-FFF2-40B4-BE49-F238E27FC236}">
                <a16:creationId xmlns:a16="http://schemas.microsoft.com/office/drawing/2014/main" id="{C5AAC086-EAF3-4441-9CB9-84DD98F6D6A3}"/>
              </a:ext>
            </a:extLst>
          </p:cNvPr>
          <p:cNvSpPr>
            <a:spLocks noGrp="1"/>
          </p:cNvSpPr>
          <p:nvPr>
            <p:ph idx="1"/>
          </p:nvPr>
        </p:nvSpPr>
        <p:spPr/>
        <p:txBody>
          <a:bodyPr/>
          <a:lstStyle/>
          <a:p>
            <a:pPr>
              <a:defRPr/>
            </a:pPr>
            <a:r>
              <a:rPr lang="en-GB" sz="2800" dirty="0"/>
              <a:t>Laughing at an incident in which something silly happened to someone (splashed by a car)</a:t>
            </a:r>
          </a:p>
          <a:p>
            <a:pPr>
              <a:defRPr/>
            </a:pPr>
            <a:r>
              <a:rPr lang="en-GB" sz="2800" dirty="0"/>
              <a:t>Liking a horrible picture of them on </a:t>
            </a:r>
            <a:r>
              <a:rPr lang="en-GB" sz="2800" dirty="0" err="1"/>
              <a:t>facebook</a:t>
            </a:r>
            <a:endParaRPr lang="en-GB" sz="2800" dirty="0"/>
          </a:p>
          <a:p>
            <a:pPr>
              <a:defRPr/>
            </a:pPr>
            <a:r>
              <a:rPr lang="en-GB" sz="2800" dirty="0"/>
              <a:t>Cheering when they trip up/fall off their chair</a:t>
            </a:r>
          </a:p>
          <a:p>
            <a:pPr>
              <a:defRPr/>
            </a:pPr>
            <a:r>
              <a:rPr lang="en-GB" sz="2800" dirty="0"/>
              <a:t>Getting someone to do something they don’t want to do (as a one-off)</a:t>
            </a:r>
          </a:p>
          <a:p>
            <a:pPr marL="0" indent="0">
              <a:buFontTx/>
              <a:buNone/>
              <a:defRPr/>
            </a:pPr>
            <a:r>
              <a:rPr lang="en-GB" sz="2800" dirty="0"/>
              <a:t>Is it bullying if it is happening a lot to the same person but from lots of different people who are not aware other people are doing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Tension vs Intention</a:t>
            </a:r>
          </a:p>
        </p:txBody>
      </p:sp>
      <p:sp>
        <p:nvSpPr>
          <p:cNvPr id="3" name="Content Placeholder 2"/>
          <p:cNvSpPr>
            <a:spLocks noGrp="1"/>
          </p:cNvSpPr>
          <p:nvPr>
            <p:ph idx="1"/>
          </p:nvPr>
        </p:nvSpPr>
        <p:spPr/>
        <p:txBody>
          <a:bodyPr/>
          <a:lstStyle/>
          <a:p>
            <a:r>
              <a:rPr lang="en-GB" dirty="0"/>
              <a:t>Stress is a common causal factor of poor behaviour or poor behavioural choices</a:t>
            </a:r>
          </a:p>
          <a:p>
            <a:endParaRPr lang="en-GB" dirty="0"/>
          </a:p>
          <a:p>
            <a:r>
              <a:rPr lang="en-GB" dirty="0"/>
              <a:t>When determining a case of bullying we must look at the intention behind the behaviour</a:t>
            </a:r>
          </a:p>
        </p:txBody>
      </p:sp>
    </p:spTree>
    <p:extLst>
      <p:ext uri="{BB962C8B-B14F-4D97-AF65-F5344CB8AC3E}">
        <p14:creationId xmlns:p14="http://schemas.microsoft.com/office/powerpoint/2010/main" val="3108984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br>
              <a:rPr lang="en-GB" dirty="0"/>
            </a:br>
            <a:r>
              <a:rPr lang="en-GB" dirty="0"/>
              <a:t>Research based definitions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8665974"/>
              </p:ext>
            </p:extLst>
          </p:nvPr>
        </p:nvGraphicFramePr>
        <p:xfrm>
          <a:off x="179512" y="1417640"/>
          <a:ext cx="8615237" cy="4964108"/>
        </p:xfrm>
        <a:graphic>
          <a:graphicData uri="http://schemas.openxmlformats.org/drawingml/2006/table">
            <a:tbl>
              <a:tblPr>
                <a:tableStyleId>{5C22544A-7EE6-4342-B048-85BDC9FD1C3A}</a:tableStyleId>
              </a:tblPr>
              <a:tblGrid>
                <a:gridCol w="2552662">
                  <a:extLst>
                    <a:ext uri="{9D8B030D-6E8A-4147-A177-3AD203B41FA5}">
                      <a16:colId xmlns:a16="http://schemas.microsoft.com/office/drawing/2014/main" val="20000"/>
                    </a:ext>
                  </a:extLst>
                </a:gridCol>
                <a:gridCol w="1276333">
                  <a:extLst>
                    <a:ext uri="{9D8B030D-6E8A-4147-A177-3AD203B41FA5}">
                      <a16:colId xmlns:a16="http://schemas.microsoft.com/office/drawing/2014/main" val="20001"/>
                    </a:ext>
                  </a:extLst>
                </a:gridCol>
                <a:gridCol w="4786242">
                  <a:extLst>
                    <a:ext uri="{9D8B030D-6E8A-4147-A177-3AD203B41FA5}">
                      <a16:colId xmlns:a16="http://schemas.microsoft.com/office/drawing/2014/main" val="20002"/>
                    </a:ext>
                  </a:extLst>
                </a:gridCol>
              </a:tblGrid>
              <a:tr h="404642">
                <a:tc>
                  <a:txBody>
                    <a:bodyPr/>
                    <a:lstStyle/>
                    <a:p>
                      <a:pPr algn="just">
                        <a:lnSpc>
                          <a:spcPct val="150000"/>
                        </a:lnSpc>
                        <a:spcAft>
                          <a:spcPts val="0"/>
                        </a:spcAft>
                        <a:tabLst>
                          <a:tab pos="1828800" algn="l"/>
                        </a:tabLst>
                      </a:pPr>
                      <a:r>
                        <a:rPr lang="en-GB" sz="1200" dirty="0">
                          <a:effectLst/>
                        </a:rPr>
                        <a:t>Descriptor</a:t>
                      </a:r>
                      <a:endParaRPr lang="en-GB" sz="1200" dirty="0">
                        <a:effectLst/>
                        <a:latin typeface="Arial"/>
                        <a:ea typeface="Times New Roman"/>
                      </a:endParaRPr>
                    </a:p>
                  </a:txBody>
                  <a:tcPr marL="68568" marR="68568" marT="0" marB="0"/>
                </a:tc>
                <a:tc>
                  <a:txBody>
                    <a:bodyPr/>
                    <a:lstStyle/>
                    <a:p>
                      <a:pPr algn="just">
                        <a:lnSpc>
                          <a:spcPct val="150000"/>
                        </a:lnSpc>
                        <a:spcAft>
                          <a:spcPts val="0"/>
                        </a:spcAft>
                        <a:tabLst>
                          <a:tab pos="1828800" algn="l"/>
                        </a:tabLst>
                      </a:pPr>
                      <a:r>
                        <a:rPr lang="en-GB" sz="1200">
                          <a:effectLst/>
                        </a:rPr>
                        <a:t>Frequency</a:t>
                      </a:r>
                      <a:endParaRPr lang="en-GB" sz="1200">
                        <a:effectLst/>
                        <a:latin typeface="Arial"/>
                        <a:ea typeface="Times New Roman"/>
                      </a:endParaRPr>
                    </a:p>
                  </a:txBody>
                  <a:tcPr marL="68568" marR="68568" marT="0" marB="0"/>
                </a:tc>
                <a:tc>
                  <a:txBody>
                    <a:bodyPr/>
                    <a:lstStyle/>
                    <a:p>
                      <a:pPr algn="just">
                        <a:lnSpc>
                          <a:spcPct val="150000"/>
                        </a:lnSpc>
                        <a:spcAft>
                          <a:spcPts val="0"/>
                        </a:spcAft>
                        <a:tabLst>
                          <a:tab pos="1828800" algn="l"/>
                        </a:tabLst>
                      </a:pPr>
                      <a:r>
                        <a:rPr lang="en-GB" sz="1200">
                          <a:effectLst/>
                        </a:rPr>
                        <a:t>Cited by</a:t>
                      </a:r>
                      <a:endParaRPr lang="en-GB" sz="1200">
                        <a:effectLst/>
                        <a:latin typeface="Arial"/>
                        <a:ea typeface="Times New Roman"/>
                      </a:endParaRPr>
                    </a:p>
                  </a:txBody>
                  <a:tcPr marL="68568" marR="68568" marT="0" marB="0"/>
                </a:tc>
                <a:extLst>
                  <a:ext uri="{0D108BD9-81ED-4DB2-BD59-A6C34878D82A}">
                    <a16:rowId xmlns:a16="http://schemas.microsoft.com/office/drawing/2014/main" val="10000"/>
                  </a:ext>
                </a:extLst>
              </a:tr>
              <a:tr h="353143">
                <a:tc>
                  <a:txBody>
                    <a:bodyPr/>
                    <a:lstStyle/>
                    <a:p>
                      <a:pPr algn="just">
                        <a:lnSpc>
                          <a:spcPct val="150000"/>
                        </a:lnSpc>
                        <a:spcAft>
                          <a:spcPts val="0"/>
                        </a:spcAft>
                        <a:tabLst>
                          <a:tab pos="1828800" algn="l"/>
                        </a:tabLst>
                      </a:pPr>
                      <a:r>
                        <a:rPr lang="en-GB" sz="1200" dirty="0">
                          <a:effectLst/>
                        </a:rPr>
                        <a:t>Negative aggression</a:t>
                      </a:r>
                      <a:endParaRPr lang="en-GB" sz="1200" dirty="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3</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Olweus (1999) Sullivan, Cleary Sullivan (2005), Smith, Pepler &amp; Rigby (2004)</a:t>
                      </a:r>
                      <a:endParaRPr lang="en-GB" sz="1200">
                        <a:effectLst/>
                        <a:latin typeface="Arial"/>
                        <a:ea typeface="Times New Roman"/>
                      </a:endParaRPr>
                    </a:p>
                  </a:txBody>
                  <a:tcPr marL="68568" marR="68568" marT="0" marB="0"/>
                </a:tc>
                <a:extLst>
                  <a:ext uri="{0D108BD9-81ED-4DB2-BD59-A6C34878D82A}">
                    <a16:rowId xmlns:a16="http://schemas.microsoft.com/office/drawing/2014/main" val="10001"/>
                  </a:ext>
                </a:extLst>
              </a:tr>
              <a:tr h="416905">
                <a:tc>
                  <a:txBody>
                    <a:bodyPr/>
                    <a:lstStyle/>
                    <a:p>
                      <a:pPr>
                        <a:spcAft>
                          <a:spcPts val="0"/>
                        </a:spcAft>
                        <a:tabLst>
                          <a:tab pos="1828800" algn="l"/>
                        </a:tabLst>
                      </a:pPr>
                      <a:r>
                        <a:rPr lang="en-GB" sz="1200">
                          <a:effectLst/>
                        </a:rPr>
                        <a:t>Occurs one or more times</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1</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2"/>
                  </a:ext>
                </a:extLst>
              </a:tr>
              <a:tr h="317665">
                <a:tc>
                  <a:txBody>
                    <a:bodyPr/>
                    <a:lstStyle/>
                    <a:p>
                      <a:pPr algn="just">
                        <a:lnSpc>
                          <a:spcPct val="150000"/>
                        </a:lnSpc>
                        <a:spcAft>
                          <a:spcPts val="0"/>
                        </a:spcAft>
                        <a:tabLst>
                          <a:tab pos="1828800" algn="l"/>
                        </a:tabLst>
                      </a:pPr>
                      <a:r>
                        <a:rPr lang="en-GB" sz="1200">
                          <a:effectLst/>
                        </a:rPr>
                        <a:t>Physical </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3</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 Elliott (1992); Baker &amp; Smith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3"/>
                  </a:ext>
                </a:extLst>
              </a:tr>
              <a:tr h="416905">
                <a:tc>
                  <a:txBody>
                    <a:bodyPr/>
                    <a:lstStyle/>
                    <a:p>
                      <a:pPr algn="just">
                        <a:lnSpc>
                          <a:spcPct val="150000"/>
                        </a:lnSpc>
                        <a:spcAft>
                          <a:spcPts val="0"/>
                        </a:spcAft>
                        <a:tabLst>
                          <a:tab pos="1828800" algn="l"/>
                        </a:tabLst>
                      </a:pPr>
                      <a:r>
                        <a:rPr lang="en-GB" sz="1200">
                          <a:effectLst/>
                        </a:rPr>
                        <a:t>Psychological</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3</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 Field (2007); Baker &amp; Smith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4"/>
                  </a:ext>
                </a:extLst>
              </a:tr>
              <a:tr h="353143">
                <a:tc>
                  <a:txBody>
                    <a:bodyPr/>
                    <a:lstStyle/>
                    <a:p>
                      <a:pPr algn="just">
                        <a:lnSpc>
                          <a:spcPct val="150000"/>
                        </a:lnSpc>
                        <a:spcAft>
                          <a:spcPts val="0"/>
                        </a:spcAft>
                        <a:tabLst>
                          <a:tab pos="1828800" algn="l"/>
                        </a:tabLst>
                      </a:pPr>
                      <a:r>
                        <a:rPr lang="en-GB" sz="1200">
                          <a:effectLst/>
                        </a:rPr>
                        <a:t>emotional</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4</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 Elliott (1992); Field (2007); Baker &amp; Smith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5"/>
                  </a:ext>
                </a:extLst>
              </a:tr>
              <a:tr h="317665">
                <a:tc>
                  <a:txBody>
                    <a:bodyPr/>
                    <a:lstStyle/>
                    <a:p>
                      <a:pPr algn="just">
                        <a:lnSpc>
                          <a:spcPct val="150000"/>
                        </a:lnSpc>
                        <a:spcAft>
                          <a:spcPts val="0"/>
                        </a:spcAft>
                        <a:tabLst>
                          <a:tab pos="1828800" algn="l"/>
                        </a:tabLst>
                      </a:pPr>
                      <a:r>
                        <a:rPr lang="en-GB" sz="1200">
                          <a:effectLst/>
                        </a:rPr>
                        <a:t>premeditated</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2</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Elliott (1992); Baker &amp; Smith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6"/>
                  </a:ext>
                </a:extLst>
              </a:tr>
              <a:tr h="331071">
                <a:tc>
                  <a:txBody>
                    <a:bodyPr/>
                    <a:lstStyle/>
                    <a:p>
                      <a:pPr algn="just">
                        <a:lnSpc>
                          <a:spcPct val="150000"/>
                        </a:lnSpc>
                        <a:spcAft>
                          <a:spcPts val="0"/>
                        </a:spcAft>
                        <a:tabLst>
                          <a:tab pos="1828800" algn="l"/>
                        </a:tabLst>
                      </a:pPr>
                      <a:r>
                        <a:rPr lang="en-GB" sz="1200">
                          <a:effectLst/>
                        </a:rPr>
                        <a:t>Pain and distress</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2</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(Olweus (1999) Baker &amp; Smith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07"/>
                  </a:ext>
                </a:extLst>
              </a:tr>
              <a:tr h="429166">
                <a:tc>
                  <a:txBody>
                    <a:bodyPr/>
                    <a:lstStyle/>
                    <a:p>
                      <a:pPr algn="just">
                        <a:lnSpc>
                          <a:spcPct val="150000"/>
                        </a:lnSpc>
                        <a:spcAft>
                          <a:spcPts val="0"/>
                        </a:spcAft>
                        <a:tabLst>
                          <a:tab pos="1828800" algn="l"/>
                        </a:tabLst>
                      </a:pPr>
                      <a:r>
                        <a:rPr lang="en-GB" sz="1200">
                          <a:effectLst/>
                        </a:rPr>
                        <a:t>persistent</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1</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dirty="0">
                          <a:effectLst/>
                        </a:rPr>
                        <a:t>Baker &amp; Smith (2005)</a:t>
                      </a:r>
                      <a:endParaRPr lang="en-GB" sz="1200" dirty="0">
                        <a:effectLst/>
                        <a:latin typeface="Arial"/>
                        <a:ea typeface="Times New Roman"/>
                      </a:endParaRPr>
                    </a:p>
                  </a:txBody>
                  <a:tcPr marL="68568" marR="68568" marT="0" marB="0"/>
                </a:tc>
                <a:extLst>
                  <a:ext uri="{0D108BD9-81ED-4DB2-BD59-A6C34878D82A}">
                    <a16:rowId xmlns:a16="http://schemas.microsoft.com/office/drawing/2014/main" val="10008"/>
                  </a:ext>
                </a:extLst>
              </a:tr>
              <a:tr h="317665">
                <a:tc>
                  <a:txBody>
                    <a:bodyPr/>
                    <a:lstStyle/>
                    <a:p>
                      <a:pPr algn="just">
                        <a:lnSpc>
                          <a:spcPct val="150000"/>
                        </a:lnSpc>
                        <a:spcAft>
                          <a:spcPts val="0"/>
                        </a:spcAft>
                        <a:tabLst>
                          <a:tab pos="1828800" algn="l"/>
                        </a:tabLst>
                      </a:pPr>
                      <a:r>
                        <a:rPr lang="en-GB" sz="1200">
                          <a:effectLst/>
                        </a:rPr>
                        <a:t>Intentional /deliberate</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3</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Elliott (1992); Field (2007): Smith, Pepler &amp; Rigby (2004)</a:t>
                      </a:r>
                      <a:endParaRPr lang="en-GB" sz="1200">
                        <a:effectLst/>
                        <a:latin typeface="Arial"/>
                        <a:ea typeface="Times New Roman"/>
                      </a:endParaRPr>
                    </a:p>
                  </a:txBody>
                  <a:tcPr marL="68568" marR="68568" marT="0" marB="0"/>
                </a:tc>
                <a:extLst>
                  <a:ext uri="{0D108BD9-81ED-4DB2-BD59-A6C34878D82A}">
                    <a16:rowId xmlns:a16="http://schemas.microsoft.com/office/drawing/2014/main" val="10009"/>
                  </a:ext>
                </a:extLst>
              </a:tr>
              <a:tr h="353143">
                <a:tc>
                  <a:txBody>
                    <a:bodyPr/>
                    <a:lstStyle/>
                    <a:p>
                      <a:pPr algn="just">
                        <a:lnSpc>
                          <a:spcPct val="150000"/>
                        </a:lnSpc>
                        <a:spcAft>
                          <a:spcPts val="0"/>
                        </a:spcAft>
                        <a:tabLst>
                          <a:tab pos="1828800" algn="l"/>
                        </a:tabLst>
                      </a:pPr>
                      <a:r>
                        <a:rPr lang="en-GB" sz="1200">
                          <a:effectLst/>
                        </a:rPr>
                        <a:t>Imbalance of power</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4</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Heinemann (1973); Field (2007); Baker &amp; Smith (2005); Smith, Pepler &amp; Rigby (2004)</a:t>
                      </a:r>
                      <a:endParaRPr lang="en-GB" sz="1200">
                        <a:effectLst/>
                        <a:latin typeface="Arial"/>
                        <a:ea typeface="Times New Roman"/>
                      </a:endParaRPr>
                    </a:p>
                  </a:txBody>
                  <a:tcPr marL="68568" marR="68568" marT="0" marB="0"/>
                </a:tc>
                <a:extLst>
                  <a:ext uri="{0D108BD9-81ED-4DB2-BD59-A6C34878D82A}">
                    <a16:rowId xmlns:a16="http://schemas.microsoft.com/office/drawing/2014/main" val="10010"/>
                  </a:ext>
                </a:extLst>
              </a:tr>
              <a:tr h="317665">
                <a:tc>
                  <a:txBody>
                    <a:bodyPr/>
                    <a:lstStyle/>
                    <a:p>
                      <a:pPr algn="just">
                        <a:lnSpc>
                          <a:spcPct val="150000"/>
                        </a:lnSpc>
                        <a:spcAft>
                          <a:spcPts val="0"/>
                        </a:spcAft>
                        <a:tabLst>
                          <a:tab pos="1828800" algn="l"/>
                        </a:tabLst>
                      </a:pPr>
                      <a:r>
                        <a:rPr lang="en-GB" sz="1200">
                          <a:effectLst/>
                        </a:rPr>
                        <a:t>Organised systematic</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2</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 Elliott (1992)</a:t>
                      </a:r>
                      <a:endParaRPr lang="en-GB" sz="1200">
                        <a:effectLst/>
                        <a:latin typeface="Arial"/>
                        <a:ea typeface="Times New Roman"/>
                      </a:endParaRPr>
                    </a:p>
                  </a:txBody>
                  <a:tcPr marL="68568" marR="68568" marT="0" marB="0"/>
                </a:tc>
                <a:extLst>
                  <a:ext uri="{0D108BD9-81ED-4DB2-BD59-A6C34878D82A}">
                    <a16:rowId xmlns:a16="http://schemas.microsoft.com/office/drawing/2014/main" val="10011"/>
                  </a:ext>
                </a:extLst>
              </a:tr>
              <a:tr h="317665">
                <a:tc>
                  <a:txBody>
                    <a:bodyPr/>
                    <a:lstStyle/>
                    <a:p>
                      <a:pPr algn="just">
                        <a:lnSpc>
                          <a:spcPct val="150000"/>
                        </a:lnSpc>
                        <a:spcAft>
                          <a:spcPts val="0"/>
                        </a:spcAft>
                        <a:tabLst>
                          <a:tab pos="1828800" algn="l"/>
                        </a:tabLst>
                      </a:pPr>
                      <a:r>
                        <a:rPr lang="en-GB" sz="1200">
                          <a:effectLst/>
                        </a:rPr>
                        <a:t>hidden</a:t>
                      </a:r>
                      <a:endParaRPr lang="en-GB" sz="1200">
                        <a:effectLst/>
                        <a:latin typeface="Arial"/>
                        <a:ea typeface="Times New Roman"/>
                      </a:endParaRPr>
                    </a:p>
                  </a:txBody>
                  <a:tcPr marL="68568" marR="68568" marT="0" marB="0"/>
                </a:tc>
                <a:tc>
                  <a:txBody>
                    <a:bodyPr/>
                    <a:lstStyle/>
                    <a:p>
                      <a:pPr algn="ctr">
                        <a:lnSpc>
                          <a:spcPct val="150000"/>
                        </a:lnSpc>
                        <a:spcAft>
                          <a:spcPts val="0"/>
                        </a:spcAft>
                        <a:tabLst>
                          <a:tab pos="1828800" algn="l"/>
                        </a:tabLst>
                      </a:pPr>
                      <a:r>
                        <a:rPr lang="en-GB" sz="1200">
                          <a:effectLst/>
                        </a:rPr>
                        <a:t>       1</a:t>
                      </a:r>
                      <a:endParaRPr lang="en-GB" sz="1200">
                        <a:effectLst/>
                        <a:latin typeface="Arial"/>
                        <a:ea typeface="Times New Roman"/>
                      </a:endParaRPr>
                    </a:p>
                  </a:txBody>
                  <a:tcPr marL="68568" marR="68568" marT="0" marB="0"/>
                </a:tc>
                <a:tc>
                  <a:txBody>
                    <a:bodyPr/>
                    <a:lstStyle/>
                    <a:p>
                      <a:pPr algn="just">
                        <a:spcAft>
                          <a:spcPts val="0"/>
                        </a:spcAft>
                        <a:tabLst>
                          <a:tab pos="1828800" algn="l"/>
                        </a:tabLst>
                      </a:pPr>
                      <a:r>
                        <a:rPr lang="en-GB" sz="900">
                          <a:effectLst/>
                        </a:rPr>
                        <a:t>Sullivan, Cleary Sullivan (2005)</a:t>
                      </a:r>
                      <a:endParaRPr lang="en-GB" sz="1200">
                        <a:effectLst/>
                        <a:latin typeface="Arial"/>
                        <a:ea typeface="Times New Roman"/>
                      </a:endParaRPr>
                    </a:p>
                  </a:txBody>
                  <a:tcPr marL="68568" marR="68568" marT="0" marB="0"/>
                </a:tc>
                <a:extLst>
                  <a:ext uri="{0D108BD9-81ED-4DB2-BD59-A6C34878D82A}">
                    <a16:rowId xmlns:a16="http://schemas.microsoft.com/office/drawing/2014/main" val="10012"/>
                  </a:ext>
                </a:extLst>
              </a:tr>
              <a:tr h="317665">
                <a:tc>
                  <a:txBody>
                    <a:bodyPr/>
                    <a:lstStyle/>
                    <a:p>
                      <a:pPr algn="just">
                        <a:lnSpc>
                          <a:spcPct val="150000"/>
                        </a:lnSpc>
                        <a:spcAft>
                          <a:spcPts val="0"/>
                        </a:spcAft>
                      </a:pPr>
                      <a:r>
                        <a:rPr lang="en-GB" sz="1200">
                          <a:effectLst/>
                        </a:rPr>
                        <a:t>Sexual/ racial elements</a:t>
                      </a:r>
                      <a:endParaRPr lang="en-GB" sz="1200">
                        <a:effectLst/>
                        <a:latin typeface="Arial"/>
                        <a:ea typeface="Times New Roman"/>
                      </a:endParaRPr>
                    </a:p>
                  </a:txBody>
                  <a:tcPr marL="68568" marR="68568" marT="0" marB="0"/>
                </a:tc>
                <a:tc>
                  <a:txBody>
                    <a:bodyPr/>
                    <a:lstStyle/>
                    <a:p>
                      <a:pPr algn="ctr">
                        <a:lnSpc>
                          <a:spcPct val="150000"/>
                        </a:lnSpc>
                        <a:spcAft>
                          <a:spcPts val="0"/>
                        </a:spcAft>
                      </a:pPr>
                      <a:r>
                        <a:rPr lang="en-GB" sz="1200">
                          <a:effectLst/>
                        </a:rPr>
                        <a:t>       1</a:t>
                      </a:r>
                      <a:endParaRPr lang="en-GB" sz="1200">
                        <a:effectLst/>
                        <a:latin typeface="Arial"/>
                        <a:ea typeface="Times New Roman"/>
                      </a:endParaRPr>
                    </a:p>
                  </a:txBody>
                  <a:tcPr marL="68568" marR="68568" marT="0" marB="0"/>
                </a:tc>
                <a:tc>
                  <a:txBody>
                    <a:bodyPr/>
                    <a:lstStyle/>
                    <a:p>
                      <a:pPr algn="just">
                        <a:spcAft>
                          <a:spcPts val="0"/>
                        </a:spcAft>
                      </a:pPr>
                      <a:r>
                        <a:rPr lang="en-GB" sz="900" dirty="0">
                          <a:effectLst/>
                        </a:rPr>
                        <a:t>Smith, </a:t>
                      </a:r>
                      <a:r>
                        <a:rPr lang="en-GB" sz="900" dirty="0" err="1">
                          <a:effectLst/>
                        </a:rPr>
                        <a:t>Pepler</a:t>
                      </a:r>
                      <a:r>
                        <a:rPr lang="en-GB" sz="900" dirty="0">
                          <a:effectLst/>
                        </a:rPr>
                        <a:t> &amp; Rigby (2004)</a:t>
                      </a:r>
                      <a:endParaRPr lang="en-GB" sz="1200" dirty="0">
                        <a:effectLst/>
                        <a:latin typeface="Arial"/>
                        <a:ea typeface="Times New Roman"/>
                      </a:endParaRPr>
                    </a:p>
                  </a:txBody>
                  <a:tcPr marL="68568" marR="68568" marT="0" marB="0"/>
                </a:tc>
                <a:extLst>
                  <a:ext uri="{0D108BD9-81ED-4DB2-BD59-A6C34878D82A}">
                    <a16:rowId xmlns:a16="http://schemas.microsoft.com/office/drawing/2014/main" val="10013"/>
                  </a:ext>
                </a:extLst>
              </a:tr>
            </a:tbl>
          </a:graphicData>
        </a:graphic>
      </p:graphicFrame>
      <p:grpSp>
        <p:nvGrpSpPr>
          <p:cNvPr id="5" name="Group 4"/>
          <p:cNvGrpSpPr/>
          <p:nvPr/>
        </p:nvGrpSpPr>
        <p:grpSpPr>
          <a:xfrm>
            <a:off x="468313" y="115888"/>
            <a:ext cx="8326437" cy="839787"/>
            <a:chOff x="468313" y="115888"/>
            <a:chExt cx="8326437" cy="839787"/>
          </a:xfrm>
        </p:grpSpPr>
        <p:sp>
          <p:nvSpPr>
            <p:cNvPr id="6"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7"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8"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9"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10"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3402637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br>
              <a:rPr lang="en-GB" altLang="en-US" dirty="0"/>
            </a:br>
            <a:r>
              <a:rPr lang="en-GB" altLang="en-US" dirty="0"/>
              <a:t>What bullying is…</a:t>
            </a:r>
          </a:p>
        </p:txBody>
      </p:sp>
      <p:sp>
        <p:nvSpPr>
          <p:cNvPr id="12291" name="Rectangle 3"/>
          <p:cNvSpPr>
            <a:spLocks noGrp="1" noChangeArrowheads="1"/>
          </p:cNvSpPr>
          <p:nvPr>
            <p:ph type="body" idx="1"/>
          </p:nvPr>
        </p:nvSpPr>
        <p:spPr/>
        <p:txBody>
          <a:bodyPr/>
          <a:lstStyle/>
          <a:p>
            <a:pPr eaLnBrk="1" hangingPunct="1">
              <a:defRPr/>
            </a:pPr>
            <a:r>
              <a:rPr lang="en-GB" altLang="en-US" dirty="0"/>
              <a:t>Targeted - systematic</a:t>
            </a:r>
          </a:p>
          <a:p>
            <a:pPr eaLnBrk="1" hangingPunct="1">
              <a:defRPr/>
            </a:pPr>
            <a:r>
              <a:rPr lang="en-GB" altLang="en-US" dirty="0"/>
              <a:t>Pre-meditated</a:t>
            </a:r>
          </a:p>
          <a:p>
            <a:pPr eaLnBrk="1" hangingPunct="1">
              <a:defRPr/>
            </a:pPr>
            <a:r>
              <a:rPr lang="en-GB" altLang="en-US" dirty="0"/>
              <a:t>Intended to cause harm – physical and/or emotional</a:t>
            </a:r>
          </a:p>
          <a:p>
            <a:pPr eaLnBrk="1" hangingPunct="1">
              <a:defRPr/>
            </a:pPr>
            <a:r>
              <a:rPr lang="en-GB" altLang="en-US" dirty="0"/>
              <a:t>Occurs over a period of time – may have a pattern</a:t>
            </a:r>
          </a:p>
          <a:p>
            <a:pPr eaLnBrk="1" hangingPunct="1">
              <a:defRPr/>
            </a:pPr>
            <a:r>
              <a:rPr lang="en-GB" altLang="en-US" dirty="0"/>
              <a:t>Involve a sustained imbalance of power over another person</a:t>
            </a:r>
          </a:p>
          <a:p>
            <a:pPr eaLnBrk="1" hangingPunct="1">
              <a:defRPr/>
            </a:pPr>
            <a:endParaRPr lang="en-GB" altLang="en-US" dirty="0"/>
          </a:p>
          <a:p>
            <a:pPr eaLnBrk="1" hangingPunct="1">
              <a:defRPr/>
            </a:pPr>
            <a:endParaRPr lang="en-GB" altLang="en-US" dirty="0"/>
          </a:p>
        </p:txBody>
      </p:sp>
      <p:grpSp>
        <p:nvGrpSpPr>
          <p:cNvPr id="4" name="Group 3"/>
          <p:cNvGrpSpPr/>
          <p:nvPr/>
        </p:nvGrpSpPr>
        <p:grpSpPr>
          <a:xfrm>
            <a:off x="468313" y="115888"/>
            <a:ext cx="8326437" cy="839787"/>
            <a:chOff x="468313" y="115888"/>
            <a:chExt cx="8326437" cy="839787"/>
          </a:xfrm>
        </p:grpSpPr>
        <p:sp>
          <p:nvSpPr>
            <p:cNvPr id="5"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6"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7"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8"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9"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2280529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Problem Solving Skills</a:t>
            </a:r>
          </a:p>
        </p:txBody>
      </p:sp>
      <p:sp>
        <p:nvSpPr>
          <p:cNvPr id="3" name="Content Placeholder 2"/>
          <p:cNvSpPr>
            <a:spLocks noGrp="1"/>
          </p:cNvSpPr>
          <p:nvPr>
            <p:ph idx="1"/>
          </p:nvPr>
        </p:nvSpPr>
        <p:spPr/>
        <p:txBody>
          <a:bodyPr/>
          <a:lstStyle/>
          <a:p>
            <a:r>
              <a:rPr lang="en-GB" dirty="0"/>
              <a:t>How would you deal with this person?</a:t>
            </a:r>
          </a:p>
          <a:p>
            <a:endParaRPr lang="en-GB" dirty="0"/>
          </a:p>
          <a:p>
            <a:endParaRPr lang="en-GB" dirty="0"/>
          </a:p>
          <a:p>
            <a:endParaRPr lang="en-GB" dirty="0"/>
          </a:p>
          <a:p>
            <a:endParaRPr lang="en-GB" dirty="0"/>
          </a:p>
          <a:p>
            <a:endParaRPr lang="en-GB" dirty="0"/>
          </a:p>
          <a:p>
            <a:r>
              <a:rPr lang="en-GB" dirty="0"/>
              <a:t>His SPSS is to use aggression</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2685045"/>
            <a:ext cx="5481939" cy="2356272"/>
          </a:xfrm>
          <a:prstGeom prst="rect">
            <a:avLst/>
          </a:prstGeom>
        </p:spPr>
      </p:pic>
    </p:spTree>
    <p:extLst>
      <p:ext uri="{BB962C8B-B14F-4D97-AF65-F5344CB8AC3E}">
        <p14:creationId xmlns:p14="http://schemas.microsoft.com/office/powerpoint/2010/main" val="4198107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lgn="ctr">
              <a:buNone/>
            </a:pPr>
            <a:r>
              <a:rPr lang="en-GB" dirty="0"/>
              <a:t>          Jersey Schools anti-bullying project 2018-19</a:t>
            </a:r>
          </a:p>
        </p:txBody>
      </p:sp>
    </p:spTree>
    <p:extLst>
      <p:ext uri="{BB962C8B-B14F-4D97-AF65-F5344CB8AC3E}">
        <p14:creationId xmlns:p14="http://schemas.microsoft.com/office/powerpoint/2010/main" val="273303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3017520" y="1122386"/>
            <a:ext cx="2116183" cy="18549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300" dirty="0">
                <a:solidFill>
                  <a:schemeClr val="tx1"/>
                </a:solidFill>
              </a:rPr>
              <a:t>Pupils</a:t>
            </a:r>
          </a:p>
        </p:txBody>
      </p:sp>
      <p:sp>
        <p:nvSpPr>
          <p:cNvPr id="7" name="Oval 6"/>
          <p:cNvSpPr/>
          <p:nvPr/>
        </p:nvSpPr>
        <p:spPr>
          <a:xfrm>
            <a:off x="1172392" y="3554221"/>
            <a:ext cx="2226204" cy="18157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tx1"/>
                </a:solidFill>
              </a:rPr>
              <a:t>Parents</a:t>
            </a:r>
          </a:p>
        </p:txBody>
      </p:sp>
      <p:sp>
        <p:nvSpPr>
          <p:cNvPr id="12" name="Oval 11"/>
          <p:cNvSpPr/>
          <p:nvPr/>
        </p:nvSpPr>
        <p:spPr>
          <a:xfrm>
            <a:off x="5225143" y="3554221"/>
            <a:ext cx="2201092" cy="18157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School Culture </a:t>
            </a:r>
          </a:p>
          <a:p>
            <a:pPr algn="ctr"/>
            <a:r>
              <a:rPr lang="en-GB" sz="2400" dirty="0">
                <a:solidFill>
                  <a:schemeClr val="tx1"/>
                </a:solidFill>
              </a:rPr>
              <a:t>and</a:t>
            </a:r>
          </a:p>
          <a:p>
            <a:pPr algn="ctr"/>
            <a:r>
              <a:rPr lang="en-GB" sz="2400" dirty="0">
                <a:solidFill>
                  <a:schemeClr val="tx1"/>
                </a:solidFill>
              </a:rPr>
              <a:t>Systems</a:t>
            </a:r>
          </a:p>
        </p:txBody>
      </p:sp>
      <p:pic>
        <p:nvPicPr>
          <p:cNvPr id="13" name="Picture 12"/>
          <p:cNvPicPr>
            <a:picLocks noChangeAspect="1"/>
          </p:cNvPicPr>
          <p:nvPr/>
        </p:nvPicPr>
        <p:blipFill>
          <a:blip r:embed="rId2"/>
          <a:stretch>
            <a:fillRect/>
          </a:stretch>
        </p:blipFill>
        <p:spPr>
          <a:xfrm>
            <a:off x="3410732" y="3098581"/>
            <a:ext cx="1607344" cy="1607344"/>
          </a:xfrm>
          <a:prstGeom prst="rect">
            <a:avLst/>
          </a:prstGeom>
        </p:spPr>
      </p:pic>
      <p:cxnSp>
        <p:nvCxnSpPr>
          <p:cNvPr id="15" name="Straight Arrow Connector 14"/>
          <p:cNvCxnSpPr/>
          <p:nvPr/>
        </p:nvCxnSpPr>
        <p:spPr>
          <a:xfrm flipV="1">
            <a:off x="2247107" y="2533037"/>
            <a:ext cx="1270286" cy="1671431"/>
          </a:xfrm>
          <a:prstGeom prst="straightConnector1">
            <a:avLst/>
          </a:prstGeom>
          <a:ln w="38100">
            <a:headEnd type="triangle"/>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p:cNvCxnSpPr/>
          <p:nvPr/>
        </p:nvCxnSpPr>
        <p:spPr>
          <a:xfrm>
            <a:off x="2791173" y="4705925"/>
            <a:ext cx="2808515" cy="0"/>
          </a:xfrm>
          <a:prstGeom prst="straightConnector1">
            <a:avLst/>
          </a:prstGeom>
          <a:ln w="38100">
            <a:headEnd type="triangle"/>
            <a:tailEnd type="triangle"/>
          </a:ln>
        </p:spPr>
        <p:style>
          <a:lnRef idx="3">
            <a:schemeClr val="dk1"/>
          </a:lnRef>
          <a:fillRef idx="0">
            <a:schemeClr val="dk1"/>
          </a:fillRef>
          <a:effectRef idx="2">
            <a:schemeClr val="dk1"/>
          </a:effectRef>
          <a:fontRef idx="minor">
            <a:schemeClr val="tx1"/>
          </a:fontRef>
        </p:style>
      </p:cxnSp>
      <p:cxnSp>
        <p:nvCxnSpPr>
          <p:cNvPr id="20" name="Straight Arrow Connector 19"/>
          <p:cNvCxnSpPr/>
          <p:nvPr/>
        </p:nvCxnSpPr>
        <p:spPr>
          <a:xfrm flipH="1" flipV="1">
            <a:off x="4713983" y="2476076"/>
            <a:ext cx="1105520" cy="1521158"/>
          </a:xfrm>
          <a:prstGeom prst="straightConnector1">
            <a:avLst/>
          </a:prstGeom>
          <a:ln w="38100">
            <a:headEnd type="triangle"/>
            <a:tailEnd type="triangle"/>
          </a:ln>
        </p:spPr>
        <p:style>
          <a:lnRef idx="3">
            <a:schemeClr val="dk1"/>
          </a:lnRef>
          <a:fillRef idx="0">
            <a:schemeClr val="dk1"/>
          </a:fillRef>
          <a:effectRef idx="2">
            <a:schemeClr val="dk1"/>
          </a:effectRef>
          <a:fontRef idx="minor">
            <a:schemeClr val="tx1"/>
          </a:fontRef>
        </p:style>
      </p:cxnSp>
      <p:pic>
        <p:nvPicPr>
          <p:cNvPr id="2" name="Picture 1">
            <a:extLst>
              <a:ext uri="{FF2B5EF4-FFF2-40B4-BE49-F238E27FC236}">
                <a16:creationId xmlns:a16="http://schemas.microsoft.com/office/drawing/2014/main" id="{07373945-0066-4F8C-8EF8-7AA046BE4925}"/>
              </a:ext>
            </a:extLst>
          </p:cNvPr>
          <p:cNvPicPr>
            <a:picLocks noChangeAspect="1"/>
          </p:cNvPicPr>
          <p:nvPr/>
        </p:nvPicPr>
        <p:blipFill>
          <a:blip r:embed="rId3"/>
          <a:stretch>
            <a:fillRect/>
          </a:stretch>
        </p:blipFill>
        <p:spPr>
          <a:xfrm>
            <a:off x="280210" y="620688"/>
            <a:ext cx="2696172" cy="2405063"/>
          </a:xfrm>
          <a:prstGeom prst="rect">
            <a:avLst/>
          </a:prstGeom>
        </p:spPr>
      </p:pic>
      <p:pic>
        <p:nvPicPr>
          <p:cNvPr id="16" name="Picture 15">
            <a:extLst>
              <a:ext uri="{FF2B5EF4-FFF2-40B4-BE49-F238E27FC236}">
                <a16:creationId xmlns:a16="http://schemas.microsoft.com/office/drawing/2014/main" id="{E3EF8CBD-6F46-4BC4-91DE-20A633C7259D}"/>
              </a:ext>
            </a:extLst>
          </p:cNvPr>
          <p:cNvPicPr>
            <a:picLocks noChangeAspect="1"/>
          </p:cNvPicPr>
          <p:nvPr/>
        </p:nvPicPr>
        <p:blipFill>
          <a:blip r:embed="rId4"/>
          <a:stretch>
            <a:fillRect/>
          </a:stretch>
        </p:blipFill>
        <p:spPr>
          <a:xfrm>
            <a:off x="5599688" y="758912"/>
            <a:ext cx="2961679" cy="2218400"/>
          </a:xfrm>
          <a:prstGeom prst="rect">
            <a:avLst/>
          </a:prstGeom>
        </p:spPr>
      </p:pic>
    </p:spTree>
    <p:extLst>
      <p:ext uri="{BB962C8B-B14F-4D97-AF65-F5344CB8AC3E}">
        <p14:creationId xmlns:p14="http://schemas.microsoft.com/office/powerpoint/2010/main" val="6567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arn(inVertical)">
                                      <p:cBhvr>
                                        <p:cTn id="23" dur="500"/>
                                        <p:tgtEl>
                                          <p:spTgt spid="20"/>
                                        </p:tgtEl>
                                      </p:cBhvr>
                                    </p:animEffect>
                                  </p:childTnLst>
                                </p:cTn>
                              </p:par>
                              <p:par>
                                <p:cTn id="24" presetID="16" presetClass="entr" presetSubtype="21"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inVertical)">
                                      <p:cBhvr>
                                        <p:cTn id="26" dur="500"/>
                                        <p:tgtEl>
                                          <p:spTgt spid="17"/>
                                        </p:tgtEl>
                                      </p:cBhvr>
                                    </p:animEffect>
                                  </p:childTnLst>
                                </p:cTn>
                              </p:par>
                              <p:par>
                                <p:cTn id="27" presetID="16" presetClass="entr" presetSubtype="21"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dirty="0"/>
              <a:t>The project looked at developing more bespoke resources for staff, pupils and parents.</a:t>
            </a:r>
          </a:p>
          <a:p>
            <a:pPr marL="0" indent="0">
              <a:buNone/>
            </a:pPr>
            <a:r>
              <a:rPr lang="en-GB" dirty="0"/>
              <a:t>It utilised research from the past 40 years</a:t>
            </a:r>
          </a:p>
          <a:p>
            <a:pPr marL="0" indent="0">
              <a:buNone/>
            </a:pPr>
            <a:r>
              <a:rPr lang="en-GB" dirty="0"/>
              <a:t>Endeavours to change the way we view and deal with bullying in our communities</a:t>
            </a:r>
          </a:p>
        </p:txBody>
      </p:sp>
    </p:spTree>
    <p:extLst>
      <p:ext uri="{BB962C8B-B14F-4D97-AF65-F5344CB8AC3E}">
        <p14:creationId xmlns:p14="http://schemas.microsoft.com/office/powerpoint/2010/main" val="2255426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project</a:t>
            </a:r>
          </a:p>
        </p:txBody>
      </p:sp>
      <p:sp>
        <p:nvSpPr>
          <p:cNvPr id="3" name="Content Placeholder 2"/>
          <p:cNvSpPr>
            <a:spLocks noGrp="1"/>
          </p:cNvSpPr>
          <p:nvPr>
            <p:ph idx="1"/>
          </p:nvPr>
        </p:nvSpPr>
        <p:spPr/>
        <p:txBody>
          <a:bodyPr/>
          <a:lstStyle/>
          <a:p>
            <a:r>
              <a:rPr lang="en-GB" sz="2400" dirty="0"/>
              <a:t>To approach the management of bullying from a different perspective</a:t>
            </a:r>
          </a:p>
          <a:p>
            <a:r>
              <a:rPr lang="en-GB" sz="2400" dirty="0"/>
              <a:t>Develop a greater understanding of what bullying is and is not and how best to deal with it.</a:t>
            </a:r>
          </a:p>
          <a:p>
            <a:r>
              <a:rPr lang="en-GB" sz="2400" dirty="0"/>
              <a:t>To utilise the school’s greatest resource in managing bullying – its pupils</a:t>
            </a:r>
          </a:p>
          <a:p>
            <a:r>
              <a:rPr lang="en-GB" sz="2400" dirty="0"/>
              <a:t>Use new resources and measure their effectiveness </a:t>
            </a:r>
          </a:p>
          <a:p>
            <a:r>
              <a:rPr lang="en-GB" sz="2400" dirty="0"/>
              <a:t>Involve parents more directly in helping to support the effective management of the situation</a:t>
            </a:r>
          </a:p>
          <a:p>
            <a:r>
              <a:rPr lang="en-GB" sz="2400" dirty="0"/>
              <a:t>Emphasising the need to help the bully as much as the victim - pity not punish</a:t>
            </a:r>
          </a:p>
        </p:txBody>
      </p:sp>
    </p:spTree>
    <p:extLst>
      <p:ext uri="{BB962C8B-B14F-4D97-AF65-F5344CB8AC3E}">
        <p14:creationId xmlns:p14="http://schemas.microsoft.com/office/powerpoint/2010/main" val="914759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 resources-leaflets</a:t>
            </a:r>
          </a:p>
        </p:txBody>
      </p:sp>
      <p:pic>
        <p:nvPicPr>
          <p:cNvPr id="4" name="Content Placeholder 3"/>
          <p:cNvPicPr>
            <a:picLocks noGrp="1" noChangeAspect="1"/>
          </p:cNvPicPr>
          <p:nvPr>
            <p:ph idx="1"/>
          </p:nvPr>
        </p:nvPicPr>
        <p:blipFill>
          <a:blip r:embed="rId2"/>
          <a:stretch>
            <a:fillRect/>
          </a:stretch>
        </p:blipFill>
        <p:spPr>
          <a:xfrm>
            <a:off x="539552" y="1196752"/>
            <a:ext cx="6825594" cy="4789229"/>
          </a:xfrm>
          <a:prstGeom prst="rect">
            <a:avLst/>
          </a:prstGeom>
        </p:spPr>
      </p:pic>
      <p:pic>
        <p:nvPicPr>
          <p:cNvPr id="5" name="Picture 4"/>
          <p:cNvPicPr>
            <a:picLocks noChangeAspect="1"/>
          </p:cNvPicPr>
          <p:nvPr/>
        </p:nvPicPr>
        <p:blipFill>
          <a:blip r:embed="rId3"/>
          <a:stretch>
            <a:fillRect/>
          </a:stretch>
        </p:blipFill>
        <p:spPr>
          <a:xfrm>
            <a:off x="2483768" y="1988840"/>
            <a:ext cx="6660232" cy="4658494"/>
          </a:xfrm>
          <a:prstGeom prst="rect">
            <a:avLst/>
          </a:prstGeom>
        </p:spPr>
      </p:pic>
    </p:spTree>
    <p:extLst>
      <p:ext uri="{BB962C8B-B14F-4D97-AF65-F5344CB8AC3E}">
        <p14:creationId xmlns:p14="http://schemas.microsoft.com/office/powerpoint/2010/main" val="3883971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resources</a:t>
            </a:r>
          </a:p>
        </p:txBody>
      </p:sp>
      <p:sp>
        <p:nvSpPr>
          <p:cNvPr id="3" name="Content Placeholder 2"/>
          <p:cNvSpPr>
            <a:spLocks noGrp="1"/>
          </p:cNvSpPr>
          <p:nvPr>
            <p:ph idx="1"/>
          </p:nvPr>
        </p:nvSpPr>
        <p:spPr/>
        <p:txBody>
          <a:bodyPr/>
          <a:lstStyle/>
          <a:p>
            <a:r>
              <a:rPr lang="en-GB" dirty="0"/>
              <a:t>Staff training</a:t>
            </a:r>
          </a:p>
          <a:p>
            <a:r>
              <a:rPr lang="en-GB" dirty="0">
                <a:sym typeface="Wingdings" panose="05000000000000000000" pitchFamily="2" charset="2"/>
              </a:rPr>
              <a:t>Evening session for parents</a:t>
            </a:r>
            <a:r>
              <a:rPr lang="en-GB" dirty="0"/>
              <a:t>– </a:t>
            </a:r>
            <a:r>
              <a:rPr lang="en-GB" dirty="0">
                <a:solidFill>
                  <a:srgbClr val="FF0000"/>
                </a:solidFill>
              </a:rPr>
              <a:t>this one! </a:t>
            </a:r>
            <a:r>
              <a:rPr lang="en-GB" dirty="0">
                <a:solidFill>
                  <a:srgbClr val="00B0F0"/>
                </a:solidFill>
                <a:sym typeface="Wingdings" panose="05000000000000000000" pitchFamily="2" charset="2"/>
              </a:rPr>
              <a:t> </a:t>
            </a:r>
          </a:p>
          <a:p>
            <a:r>
              <a:rPr lang="en-GB" dirty="0">
                <a:sym typeface="Wingdings" panose="05000000000000000000" pitchFamily="2" charset="2"/>
              </a:rPr>
              <a:t>Assemblies for pupils  - introduction </a:t>
            </a:r>
          </a:p>
          <a:p>
            <a:pPr marL="0" indent="0">
              <a:buNone/>
            </a:pPr>
            <a:r>
              <a:rPr lang="en-GB" dirty="0">
                <a:sym typeface="Wingdings" panose="05000000000000000000" pitchFamily="2" charset="2"/>
              </a:rPr>
              <a:t>                                       - ongoing EI work</a:t>
            </a:r>
          </a:p>
          <a:p>
            <a:r>
              <a:rPr lang="en-GB" dirty="0">
                <a:sym typeface="Wingdings" panose="05000000000000000000" pitchFamily="2" charset="2"/>
              </a:rPr>
              <a:t>A more direct use of mental health assessments and well-being approaches</a:t>
            </a:r>
            <a:endParaRPr lang="en-GB" dirty="0"/>
          </a:p>
        </p:txBody>
      </p:sp>
    </p:spTree>
    <p:extLst>
      <p:ext uri="{BB962C8B-B14F-4D97-AF65-F5344CB8AC3E}">
        <p14:creationId xmlns:p14="http://schemas.microsoft.com/office/powerpoint/2010/main" val="2262784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Facts driving this project</a:t>
            </a:r>
          </a:p>
        </p:txBody>
      </p:sp>
      <p:sp>
        <p:nvSpPr>
          <p:cNvPr id="3" name="Content Placeholder 2"/>
          <p:cNvSpPr>
            <a:spLocks noGrp="1"/>
          </p:cNvSpPr>
          <p:nvPr>
            <p:ph idx="1"/>
          </p:nvPr>
        </p:nvSpPr>
        <p:spPr/>
        <p:txBody>
          <a:bodyPr/>
          <a:lstStyle/>
          <a:p>
            <a:r>
              <a:rPr lang="en-GB" dirty="0"/>
              <a:t>Children who bully are twice as likely to suffer long-term mental health issues than their victims will.</a:t>
            </a:r>
          </a:p>
          <a:p>
            <a:r>
              <a:rPr lang="en-GB" dirty="0">
                <a:solidFill>
                  <a:srgbClr val="0070C0"/>
                </a:solidFill>
              </a:rPr>
              <a:t>Bullying is one of many social problem solving tools some children use</a:t>
            </a:r>
          </a:p>
          <a:p>
            <a:r>
              <a:rPr lang="en-GB" dirty="0"/>
              <a:t>The greatest resource in managing bullying is other children (see bully circle)</a:t>
            </a:r>
          </a:p>
        </p:txBody>
      </p:sp>
    </p:spTree>
    <p:extLst>
      <p:ext uri="{BB962C8B-B14F-4D97-AF65-F5344CB8AC3E}">
        <p14:creationId xmlns:p14="http://schemas.microsoft.com/office/powerpoint/2010/main" val="105008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facts</a:t>
            </a:r>
          </a:p>
        </p:txBody>
      </p:sp>
      <p:sp>
        <p:nvSpPr>
          <p:cNvPr id="3" name="Content Placeholder 2"/>
          <p:cNvSpPr>
            <a:spLocks noGrp="1"/>
          </p:cNvSpPr>
          <p:nvPr>
            <p:ph idx="1"/>
          </p:nvPr>
        </p:nvSpPr>
        <p:spPr/>
        <p:txBody>
          <a:bodyPr/>
          <a:lstStyle/>
          <a:p>
            <a:r>
              <a:rPr lang="en-GB" dirty="0"/>
              <a:t>About 50% of people say that they were bullied at some point during school </a:t>
            </a:r>
            <a:r>
              <a:rPr lang="en-GB" u="sng" dirty="0"/>
              <a:t>in UK and USA</a:t>
            </a:r>
            <a:r>
              <a:rPr lang="en-GB" dirty="0"/>
              <a:t>.</a:t>
            </a:r>
          </a:p>
          <a:p>
            <a:r>
              <a:rPr lang="en-GB" dirty="0"/>
              <a:t>Year 5 is the most prevalent year for bullying to take place </a:t>
            </a:r>
          </a:p>
          <a:p>
            <a:r>
              <a:rPr lang="en-GB" dirty="0"/>
              <a:t>Secondary school bullying can have longer lasting effects on both the bully and the victim</a:t>
            </a:r>
          </a:p>
          <a:p>
            <a:pPr marL="0" indent="0">
              <a:buNone/>
            </a:pPr>
            <a:endParaRPr lang="en-GB" dirty="0"/>
          </a:p>
        </p:txBody>
      </p:sp>
    </p:spTree>
    <p:extLst>
      <p:ext uri="{BB962C8B-B14F-4D97-AF65-F5344CB8AC3E}">
        <p14:creationId xmlns:p14="http://schemas.microsoft.com/office/powerpoint/2010/main" val="12515882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Story of a bully</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3563888" y="2852936"/>
            <a:ext cx="1548863" cy="2224009"/>
          </a:xfrm>
          <a:prstGeom prst="rect">
            <a:avLst/>
          </a:prstGeom>
        </p:spPr>
      </p:pic>
      <p:sp>
        <p:nvSpPr>
          <p:cNvPr id="5" name="TextBox 4"/>
          <p:cNvSpPr txBox="1"/>
          <p:nvPr/>
        </p:nvSpPr>
        <p:spPr>
          <a:xfrm>
            <a:off x="1402325" y="2438490"/>
            <a:ext cx="1506488" cy="646331"/>
          </a:xfrm>
          <a:prstGeom prst="rect">
            <a:avLst/>
          </a:prstGeom>
          <a:noFill/>
          <a:ln cmpd="sng">
            <a:solidFill>
              <a:schemeClr val="tx1"/>
            </a:solidFill>
          </a:ln>
        </p:spPr>
        <p:txBody>
          <a:bodyPr wrap="square" rtlCol="0">
            <a:spAutoFit/>
          </a:bodyPr>
          <a:lstStyle/>
          <a:p>
            <a:r>
              <a:rPr lang="en-GB" dirty="0"/>
              <a:t>Experienced aggression</a:t>
            </a:r>
          </a:p>
        </p:txBody>
      </p:sp>
      <p:sp>
        <p:nvSpPr>
          <p:cNvPr id="7" name="TextBox 6"/>
          <p:cNvSpPr txBox="1"/>
          <p:nvPr/>
        </p:nvSpPr>
        <p:spPr>
          <a:xfrm>
            <a:off x="1471493" y="4032528"/>
            <a:ext cx="1368152" cy="646331"/>
          </a:xfrm>
          <a:prstGeom prst="rect">
            <a:avLst/>
          </a:prstGeom>
          <a:noFill/>
          <a:ln cmpd="sng">
            <a:solidFill>
              <a:schemeClr val="tx1"/>
            </a:solidFill>
          </a:ln>
        </p:spPr>
        <p:txBody>
          <a:bodyPr wrap="square" rtlCol="0">
            <a:spAutoFit/>
          </a:bodyPr>
          <a:lstStyle/>
          <a:p>
            <a:r>
              <a:rPr lang="en-GB" dirty="0"/>
              <a:t>Needs peer approval</a:t>
            </a:r>
          </a:p>
        </p:txBody>
      </p:sp>
      <p:sp>
        <p:nvSpPr>
          <p:cNvPr id="8" name="TextBox 7"/>
          <p:cNvSpPr txBox="1"/>
          <p:nvPr/>
        </p:nvSpPr>
        <p:spPr>
          <a:xfrm>
            <a:off x="6588224" y="2446543"/>
            <a:ext cx="1512168" cy="646331"/>
          </a:xfrm>
          <a:prstGeom prst="rect">
            <a:avLst/>
          </a:prstGeom>
          <a:noFill/>
          <a:ln cmpd="sng">
            <a:solidFill>
              <a:schemeClr val="tx1"/>
            </a:solidFill>
          </a:ln>
        </p:spPr>
        <p:txBody>
          <a:bodyPr wrap="square" rtlCol="0">
            <a:spAutoFit/>
          </a:bodyPr>
          <a:lstStyle/>
          <a:p>
            <a:r>
              <a:rPr lang="en-GB" dirty="0"/>
              <a:t>Experienced rejection</a:t>
            </a:r>
          </a:p>
        </p:txBody>
      </p:sp>
      <p:sp>
        <p:nvSpPr>
          <p:cNvPr id="9" name="TextBox 8"/>
          <p:cNvSpPr txBox="1"/>
          <p:nvPr/>
        </p:nvSpPr>
        <p:spPr>
          <a:xfrm>
            <a:off x="4032631" y="1763571"/>
            <a:ext cx="1080120" cy="646331"/>
          </a:xfrm>
          <a:prstGeom prst="rect">
            <a:avLst/>
          </a:prstGeom>
          <a:noFill/>
          <a:ln cmpd="sng">
            <a:solidFill>
              <a:schemeClr val="tx1"/>
            </a:solidFill>
          </a:ln>
        </p:spPr>
        <p:txBody>
          <a:bodyPr wrap="square" rtlCol="0">
            <a:spAutoFit/>
          </a:bodyPr>
          <a:lstStyle/>
          <a:p>
            <a:r>
              <a:rPr lang="en-GB" dirty="0"/>
              <a:t>Low self esteem</a:t>
            </a:r>
          </a:p>
        </p:txBody>
      </p:sp>
      <p:sp>
        <p:nvSpPr>
          <p:cNvPr id="10" name="TextBox 9"/>
          <p:cNvSpPr txBox="1"/>
          <p:nvPr/>
        </p:nvSpPr>
        <p:spPr>
          <a:xfrm>
            <a:off x="6588224" y="4022864"/>
            <a:ext cx="1512168" cy="923330"/>
          </a:xfrm>
          <a:prstGeom prst="rect">
            <a:avLst/>
          </a:prstGeom>
          <a:noFill/>
          <a:ln cmpd="sng">
            <a:solidFill>
              <a:schemeClr val="tx1"/>
            </a:solidFill>
          </a:ln>
        </p:spPr>
        <p:txBody>
          <a:bodyPr wrap="square" rtlCol="0">
            <a:spAutoFit/>
          </a:bodyPr>
          <a:lstStyle/>
          <a:p>
            <a:r>
              <a:rPr lang="en-GB" dirty="0"/>
              <a:t>Has a need to prove themselves</a:t>
            </a:r>
          </a:p>
        </p:txBody>
      </p:sp>
      <p:sp>
        <p:nvSpPr>
          <p:cNvPr id="11" name="TextBox 10"/>
          <p:cNvSpPr txBox="1"/>
          <p:nvPr/>
        </p:nvSpPr>
        <p:spPr>
          <a:xfrm>
            <a:off x="3563888" y="5479832"/>
            <a:ext cx="2448272" cy="646331"/>
          </a:xfrm>
          <a:prstGeom prst="rect">
            <a:avLst/>
          </a:prstGeom>
          <a:noFill/>
          <a:ln cmpd="sng">
            <a:solidFill>
              <a:schemeClr val="tx1"/>
            </a:solidFill>
          </a:ln>
        </p:spPr>
        <p:txBody>
          <a:bodyPr wrap="square" rtlCol="0">
            <a:spAutoFit/>
          </a:bodyPr>
          <a:lstStyle/>
          <a:p>
            <a:r>
              <a:rPr lang="en-GB" dirty="0"/>
              <a:t>Have some emotional problems</a:t>
            </a:r>
          </a:p>
        </p:txBody>
      </p:sp>
      <p:cxnSp>
        <p:nvCxnSpPr>
          <p:cNvPr id="24" name="Straight Connector 23"/>
          <p:cNvCxnSpPr/>
          <p:nvPr/>
        </p:nvCxnSpPr>
        <p:spPr>
          <a:xfrm flipV="1">
            <a:off x="2909103" y="3964940"/>
            <a:ext cx="798801" cy="269776"/>
          </a:xfrm>
          <a:prstGeom prst="line">
            <a:avLst/>
          </a:prstGeom>
        </p:spPr>
        <p:style>
          <a:lnRef idx="1">
            <a:schemeClr val="accent4"/>
          </a:lnRef>
          <a:fillRef idx="0">
            <a:schemeClr val="accent4"/>
          </a:fillRef>
          <a:effectRef idx="0">
            <a:schemeClr val="accent4"/>
          </a:effectRef>
          <a:fontRef idx="minor">
            <a:schemeClr val="tx1"/>
          </a:fontRef>
        </p:style>
      </p:cxnSp>
      <p:cxnSp>
        <p:nvCxnSpPr>
          <p:cNvPr id="25" name="Straight Connector 24"/>
          <p:cNvCxnSpPr/>
          <p:nvPr/>
        </p:nvCxnSpPr>
        <p:spPr>
          <a:xfrm flipV="1">
            <a:off x="5205264" y="3084821"/>
            <a:ext cx="1177971" cy="414213"/>
          </a:xfrm>
          <a:prstGeom prst="line">
            <a:avLst/>
          </a:prstGeom>
        </p:spPr>
        <p:style>
          <a:lnRef idx="1">
            <a:schemeClr val="accent4"/>
          </a:lnRef>
          <a:fillRef idx="0">
            <a:schemeClr val="accent4"/>
          </a:fillRef>
          <a:effectRef idx="0">
            <a:schemeClr val="accent4"/>
          </a:effectRef>
          <a:fontRef idx="minor">
            <a:schemeClr val="tx1"/>
          </a:fontRef>
        </p:style>
      </p:cxnSp>
      <p:cxnSp>
        <p:nvCxnSpPr>
          <p:cNvPr id="26" name="Straight Connector 25"/>
          <p:cNvCxnSpPr/>
          <p:nvPr/>
        </p:nvCxnSpPr>
        <p:spPr>
          <a:xfrm flipH="1" flipV="1">
            <a:off x="4572000" y="2471615"/>
            <a:ext cx="12830" cy="406393"/>
          </a:xfrm>
          <a:prstGeom prst="line">
            <a:avLst/>
          </a:prstGeom>
        </p:spPr>
        <p:style>
          <a:lnRef idx="1">
            <a:schemeClr val="accent4"/>
          </a:lnRef>
          <a:fillRef idx="0">
            <a:schemeClr val="accent4"/>
          </a:fillRef>
          <a:effectRef idx="0">
            <a:schemeClr val="accent4"/>
          </a:effectRef>
          <a:fontRef idx="minor">
            <a:schemeClr val="tx1"/>
          </a:fontRef>
        </p:style>
      </p:cxnSp>
      <p:cxnSp>
        <p:nvCxnSpPr>
          <p:cNvPr id="27" name="Straight Connector 26"/>
          <p:cNvCxnSpPr/>
          <p:nvPr/>
        </p:nvCxnSpPr>
        <p:spPr>
          <a:xfrm>
            <a:off x="5274251" y="4203676"/>
            <a:ext cx="1130771" cy="366247"/>
          </a:xfrm>
          <a:prstGeom prst="line">
            <a:avLst/>
          </a:prstGeom>
        </p:spPr>
        <p:style>
          <a:lnRef idx="1">
            <a:schemeClr val="accent4"/>
          </a:lnRef>
          <a:fillRef idx="0">
            <a:schemeClr val="accent4"/>
          </a:fillRef>
          <a:effectRef idx="0">
            <a:schemeClr val="accent4"/>
          </a:effectRef>
          <a:fontRef idx="minor">
            <a:schemeClr val="tx1"/>
          </a:fontRef>
        </p:style>
      </p:cxnSp>
      <p:cxnSp>
        <p:nvCxnSpPr>
          <p:cNvPr id="33" name="Straight Connector 32"/>
          <p:cNvCxnSpPr/>
          <p:nvPr/>
        </p:nvCxnSpPr>
        <p:spPr>
          <a:xfrm flipV="1">
            <a:off x="4572000" y="4994532"/>
            <a:ext cx="3386" cy="311606"/>
          </a:xfrm>
          <a:prstGeom prst="line">
            <a:avLst/>
          </a:prstGeom>
        </p:spPr>
        <p:style>
          <a:lnRef idx="1">
            <a:schemeClr val="accent4"/>
          </a:lnRef>
          <a:fillRef idx="0">
            <a:schemeClr val="accent4"/>
          </a:fillRef>
          <a:effectRef idx="0">
            <a:schemeClr val="accent4"/>
          </a:effectRef>
          <a:fontRef idx="minor">
            <a:schemeClr val="tx1"/>
          </a:fontRef>
        </p:style>
      </p:cxnSp>
      <p:cxnSp>
        <p:nvCxnSpPr>
          <p:cNvPr id="34" name="Straight Connector 33"/>
          <p:cNvCxnSpPr/>
          <p:nvPr/>
        </p:nvCxnSpPr>
        <p:spPr>
          <a:xfrm>
            <a:off x="2936898" y="3077952"/>
            <a:ext cx="691059" cy="296839"/>
          </a:xfrm>
          <a:prstGeom prst="line">
            <a:avLst/>
          </a:prstGeom>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210985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children bully others?</a:t>
            </a:r>
            <a:br>
              <a:rPr lang="en-GB" dirty="0"/>
            </a:br>
            <a:r>
              <a:rPr lang="en-GB" dirty="0">
                <a:solidFill>
                  <a:srgbClr val="0070C0"/>
                </a:solidFill>
              </a:rPr>
              <a:t>Children’s responses</a:t>
            </a:r>
          </a:p>
        </p:txBody>
      </p:sp>
      <p:sp>
        <p:nvSpPr>
          <p:cNvPr id="3" name="Content Placeholder 2"/>
          <p:cNvSpPr>
            <a:spLocks noGrp="1"/>
          </p:cNvSpPr>
          <p:nvPr>
            <p:ph idx="1"/>
          </p:nvPr>
        </p:nvSpPr>
        <p:spPr/>
        <p:txBody>
          <a:bodyPr/>
          <a:lstStyle/>
          <a:p>
            <a:r>
              <a:rPr lang="en-GB" dirty="0"/>
              <a:t>because they are sad and they want to make themselves happy </a:t>
            </a:r>
          </a:p>
          <a:p>
            <a:r>
              <a:rPr lang="en-GB" dirty="0"/>
              <a:t>hurt peoples feelings</a:t>
            </a:r>
          </a:p>
          <a:p>
            <a:r>
              <a:rPr lang="en-GB" dirty="0"/>
              <a:t>jealous of the person</a:t>
            </a:r>
          </a:p>
          <a:p>
            <a:r>
              <a:rPr lang="en-GB" dirty="0"/>
              <a:t>because they want friends</a:t>
            </a:r>
          </a:p>
          <a:p>
            <a:r>
              <a:rPr lang="en-GB" dirty="0"/>
              <a:t>they want to be the people everyone is nice to so they make them be nice</a:t>
            </a:r>
          </a:p>
          <a:p>
            <a:r>
              <a:rPr lang="en-GB" dirty="0"/>
              <a:t>might get irritated with other people through arguments</a:t>
            </a:r>
          </a:p>
          <a:p>
            <a:endParaRPr lang="en-GB" dirty="0"/>
          </a:p>
        </p:txBody>
      </p:sp>
    </p:spTree>
    <p:extLst>
      <p:ext uri="{BB962C8B-B14F-4D97-AF65-F5344CB8AC3E}">
        <p14:creationId xmlns:p14="http://schemas.microsoft.com/office/powerpoint/2010/main" val="384364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2</a:t>
            </a:r>
          </a:p>
        </p:txBody>
      </p:sp>
      <p:sp>
        <p:nvSpPr>
          <p:cNvPr id="3" name="Content Placeholder 2"/>
          <p:cNvSpPr>
            <a:spLocks noGrp="1"/>
          </p:cNvSpPr>
          <p:nvPr>
            <p:ph idx="1"/>
          </p:nvPr>
        </p:nvSpPr>
        <p:spPr/>
        <p:txBody>
          <a:bodyPr/>
          <a:lstStyle/>
          <a:p>
            <a:r>
              <a:rPr lang="en-GB" dirty="0"/>
              <a:t>some people cannot do the same thing as others</a:t>
            </a:r>
          </a:p>
          <a:p>
            <a:r>
              <a:rPr lang="en-GB" dirty="0"/>
              <a:t>to get attention</a:t>
            </a:r>
          </a:p>
          <a:p>
            <a:r>
              <a:rPr lang="en-GB" dirty="0"/>
              <a:t>because they don't agree to things</a:t>
            </a:r>
          </a:p>
          <a:p>
            <a:r>
              <a:rPr lang="en-GB" dirty="0"/>
              <a:t>others are jealous of what you do</a:t>
            </a:r>
          </a:p>
          <a:p>
            <a:r>
              <a:rPr lang="en-GB" dirty="0"/>
              <a:t>people don't like them</a:t>
            </a:r>
          </a:p>
          <a:p>
            <a:r>
              <a:rPr lang="en-GB" dirty="0"/>
              <a:t>because people are angry at them</a:t>
            </a:r>
          </a:p>
          <a:p>
            <a:r>
              <a:rPr lang="en-GB" dirty="0"/>
              <a:t>they might have been bullied first by someone else</a:t>
            </a:r>
          </a:p>
        </p:txBody>
      </p:sp>
    </p:spTree>
    <p:extLst>
      <p:ext uri="{BB962C8B-B14F-4D97-AF65-F5344CB8AC3E}">
        <p14:creationId xmlns:p14="http://schemas.microsoft.com/office/powerpoint/2010/main" val="717276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3</a:t>
            </a:r>
          </a:p>
        </p:txBody>
      </p:sp>
      <p:sp>
        <p:nvSpPr>
          <p:cNvPr id="3" name="Content Placeholder 2"/>
          <p:cNvSpPr>
            <a:spLocks noGrp="1"/>
          </p:cNvSpPr>
          <p:nvPr>
            <p:ph idx="1"/>
          </p:nvPr>
        </p:nvSpPr>
        <p:spPr/>
        <p:txBody>
          <a:bodyPr/>
          <a:lstStyle/>
          <a:p>
            <a:r>
              <a:rPr lang="en-GB" dirty="0"/>
              <a:t>so </a:t>
            </a:r>
            <a:r>
              <a:rPr lang="en-GB" dirty="0" err="1"/>
              <a:t>thay</a:t>
            </a:r>
            <a:r>
              <a:rPr lang="en-GB" dirty="0"/>
              <a:t> can feel powerful and happy</a:t>
            </a:r>
          </a:p>
          <a:p>
            <a:r>
              <a:rPr lang="en-GB" dirty="0"/>
              <a:t>The Bully Is </a:t>
            </a:r>
            <a:r>
              <a:rPr lang="en-GB" dirty="0" err="1"/>
              <a:t>Jelous</a:t>
            </a:r>
            <a:r>
              <a:rPr lang="en-GB" dirty="0"/>
              <a:t>.</a:t>
            </a:r>
          </a:p>
          <a:p>
            <a:r>
              <a:rPr lang="en-GB" dirty="0" err="1"/>
              <a:t>thay</a:t>
            </a:r>
            <a:r>
              <a:rPr lang="en-GB" dirty="0"/>
              <a:t> are </a:t>
            </a:r>
            <a:r>
              <a:rPr lang="en-GB" dirty="0" err="1"/>
              <a:t>jellis</a:t>
            </a:r>
            <a:r>
              <a:rPr lang="en-GB" dirty="0"/>
              <a:t> of them because the </a:t>
            </a:r>
            <a:r>
              <a:rPr lang="en-GB" dirty="0" err="1"/>
              <a:t>peson</a:t>
            </a:r>
            <a:r>
              <a:rPr lang="en-GB" dirty="0"/>
              <a:t> that they are bulling has something they don't </a:t>
            </a:r>
          </a:p>
          <a:p>
            <a:r>
              <a:rPr lang="en-GB" dirty="0"/>
              <a:t>Maybe they have problems going on at home.</a:t>
            </a:r>
          </a:p>
          <a:p>
            <a:r>
              <a:rPr lang="en-GB" dirty="0"/>
              <a:t>they are annoying them</a:t>
            </a:r>
          </a:p>
          <a:p>
            <a:r>
              <a:rPr lang="en-GB" dirty="0"/>
              <a:t>They are jealous</a:t>
            </a:r>
          </a:p>
          <a:p>
            <a:endParaRPr lang="en-GB" dirty="0"/>
          </a:p>
        </p:txBody>
      </p:sp>
    </p:spTree>
    <p:extLst>
      <p:ext uri="{BB962C8B-B14F-4D97-AF65-F5344CB8AC3E}">
        <p14:creationId xmlns:p14="http://schemas.microsoft.com/office/powerpoint/2010/main" val="3131241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4</a:t>
            </a:r>
          </a:p>
        </p:txBody>
      </p:sp>
      <p:sp>
        <p:nvSpPr>
          <p:cNvPr id="3" name="Content Placeholder 2"/>
          <p:cNvSpPr>
            <a:spLocks noGrp="1"/>
          </p:cNvSpPr>
          <p:nvPr>
            <p:ph idx="1"/>
          </p:nvPr>
        </p:nvSpPr>
        <p:spPr/>
        <p:txBody>
          <a:bodyPr/>
          <a:lstStyle/>
          <a:p>
            <a:r>
              <a:rPr lang="en-GB" dirty="0"/>
              <a:t>because maybe their getting   </a:t>
            </a:r>
            <a:r>
              <a:rPr lang="en-GB" dirty="0" err="1"/>
              <a:t>bullyied</a:t>
            </a:r>
            <a:r>
              <a:rPr lang="en-GB" dirty="0"/>
              <a:t> some where else</a:t>
            </a:r>
          </a:p>
          <a:p>
            <a:r>
              <a:rPr lang="en-GB" dirty="0"/>
              <a:t>they are angry</a:t>
            </a:r>
          </a:p>
          <a:p>
            <a:r>
              <a:rPr lang="en-GB" dirty="0"/>
              <a:t>They have something going wrong in there life and want others to see what it feels like or are just angry.</a:t>
            </a:r>
          </a:p>
          <a:p>
            <a:r>
              <a:rPr lang="en-GB" dirty="0"/>
              <a:t>if they are jellies or angry they could  hut you  </a:t>
            </a:r>
          </a:p>
          <a:p>
            <a:endParaRPr lang="en-GB" dirty="0"/>
          </a:p>
        </p:txBody>
      </p:sp>
    </p:spTree>
    <p:extLst>
      <p:ext uri="{BB962C8B-B14F-4D97-AF65-F5344CB8AC3E}">
        <p14:creationId xmlns:p14="http://schemas.microsoft.com/office/powerpoint/2010/main" val="9602569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5</a:t>
            </a:r>
          </a:p>
        </p:txBody>
      </p:sp>
      <p:sp>
        <p:nvSpPr>
          <p:cNvPr id="3" name="Content Placeholder 2"/>
          <p:cNvSpPr>
            <a:spLocks noGrp="1"/>
          </p:cNvSpPr>
          <p:nvPr>
            <p:ph idx="1"/>
          </p:nvPr>
        </p:nvSpPr>
        <p:spPr/>
        <p:txBody>
          <a:bodyPr/>
          <a:lstStyle/>
          <a:p>
            <a:r>
              <a:rPr lang="en-GB" dirty="0"/>
              <a:t>Because something is maybe going on in their home and it makes them feel upset so they want other people to feel their pain</a:t>
            </a:r>
          </a:p>
          <a:p>
            <a:r>
              <a:rPr lang="en-GB" dirty="0"/>
              <a:t>what has happened at school</a:t>
            </a:r>
          </a:p>
          <a:p>
            <a:r>
              <a:rPr lang="en-GB" dirty="0"/>
              <a:t>the bully might have problems at home and their siblings are bullying them</a:t>
            </a:r>
          </a:p>
          <a:p>
            <a:r>
              <a:rPr lang="en-GB" dirty="0"/>
              <a:t>because they want to play with that person</a:t>
            </a:r>
          </a:p>
          <a:p>
            <a:r>
              <a:rPr lang="en-GB" dirty="0"/>
              <a:t>Because they want to show off or to fit in</a:t>
            </a:r>
          </a:p>
          <a:p>
            <a:endParaRPr lang="en-GB" dirty="0"/>
          </a:p>
        </p:txBody>
      </p:sp>
    </p:spTree>
    <p:extLst>
      <p:ext uri="{BB962C8B-B14F-4D97-AF65-F5344CB8AC3E}">
        <p14:creationId xmlns:p14="http://schemas.microsoft.com/office/powerpoint/2010/main" val="2175189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6</a:t>
            </a:r>
          </a:p>
        </p:txBody>
      </p:sp>
      <p:sp>
        <p:nvSpPr>
          <p:cNvPr id="3" name="Content Placeholder 2"/>
          <p:cNvSpPr>
            <a:spLocks noGrp="1"/>
          </p:cNvSpPr>
          <p:nvPr>
            <p:ph idx="1"/>
          </p:nvPr>
        </p:nvSpPr>
        <p:spPr/>
        <p:txBody>
          <a:bodyPr/>
          <a:lstStyle/>
          <a:p>
            <a:r>
              <a:rPr lang="en-GB" dirty="0"/>
              <a:t>they want something from them</a:t>
            </a:r>
          </a:p>
          <a:p>
            <a:r>
              <a:rPr lang="en-GB" dirty="0"/>
              <a:t>Because they were angry at that person</a:t>
            </a:r>
          </a:p>
          <a:p>
            <a:r>
              <a:rPr lang="en-GB" dirty="0"/>
              <a:t>may be they where bullied</a:t>
            </a:r>
          </a:p>
          <a:p>
            <a:r>
              <a:rPr lang="en-GB" dirty="0"/>
              <a:t>Because they might of been bullied before and now their bulling other people or they are just </a:t>
            </a:r>
            <a:r>
              <a:rPr lang="en-GB" dirty="0" err="1"/>
              <a:t>jellous</a:t>
            </a:r>
            <a:endParaRPr lang="en-GB" dirty="0"/>
          </a:p>
          <a:p>
            <a:r>
              <a:rPr lang="en-GB" dirty="0">
                <a:solidFill>
                  <a:srgbClr val="FF0000"/>
                </a:solidFill>
              </a:rPr>
              <a:t>They are sad and need to bully to make themselves feel better</a:t>
            </a:r>
          </a:p>
          <a:p>
            <a:endParaRPr lang="en-GB" dirty="0"/>
          </a:p>
        </p:txBody>
      </p:sp>
    </p:spTree>
    <p:extLst>
      <p:ext uri="{BB962C8B-B14F-4D97-AF65-F5344CB8AC3E}">
        <p14:creationId xmlns:p14="http://schemas.microsoft.com/office/powerpoint/2010/main" val="28608993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algn="l" eaLnBrk="1" hangingPunct="1">
              <a:defRPr/>
            </a:pPr>
            <a:r>
              <a:rPr lang="en-GB" altLang="en-US" dirty="0"/>
              <a:t>Male vs Female ?</a:t>
            </a:r>
          </a:p>
        </p:txBody>
      </p:sp>
      <p:sp>
        <p:nvSpPr>
          <p:cNvPr id="18435" name="Rectangle 3"/>
          <p:cNvSpPr>
            <a:spLocks noGrp="1" noChangeArrowheads="1"/>
          </p:cNvSpPr>
          <p:nvPr>
            <p:ph type="body" idx="1"/>
          </p:nvPr>
        </p:nvSpPr>
        <p:spPr>
          <a:xfrm>
            <a:off x="250825" y="1484313"/>
            <a:ext cx="6842125" cy="4352925"/>
          </a:xfrm>
        </p:spPr>
        <p:txBody>
          <a:bodyPr/>
          <a:lstStyle/>
          <a:p>
            <a:pPr marL="0" indent="0" eaLnBrk="1" hangingPunct="1">
              <a:buNone/>
              <a:defRPr/>
            </a:pPr>
            <a:r>
              <a:rPr lang="en-GB" altLang="en-US" dirty="0"/>
              <a:t>Traditionally…</a:t>
            </a:r>
          </a:p>
          <a:p>
            <a:pPr eaLnBrk="1" hangingPunct="1">
              <a:defRPr/>
            </a:pPr>
            <a:r>
              <a:rPr lang="en-GB" altLang="en-US" dirty="0"/>
              <a:t>60% of reported bullying occurs amongst females</a:t>
            </a:r>
          </a:p>
          <a:p>
            <a:pPr eaLnBrk="1" hangingPunct="1">
              <a:defRPr/>
            </a:pPr>
            <a:r>
              <a:rPr lang="en-GB" altLang="en-US" dirty="0"/>
              <a:t>The majority of male bullying is either physical and or verbal</a:t>
            </a:r>
          </a:p>
          <a:p>
            <a:pPr eaLnBrk="1" hangingPunct="1">
              <a:defRPr/>
            </a:pPr>
            <a:r>
              <a:rPr lang="en-GB" altLang="en-US" dirty="0"/>
              <a:t>The majority of female bullying            is psychological and social.</a:t>
            </a:r>
          </a:p>
          <a:p>
            <a:pPr eaLnBrk="1" hangingPunct="1">
              <a:defRPr/>
            </a:pPr>
            <a:endParaRPr lang="en-GB" altLang="en-US" dirty="0"/>
          </a:p>
          <a:p>
            <a:pPr marL="0" indent="0" eaLnBrk="1" hangingPunct="1">
              <a:buFontTx/>
              <a:buNone/>
              <a:defRPr/>
            </a:pPr>
            <a:r>
              <a:rPr lang="en-GB" altLang="en-US" dirty="0"/>
              <a:t>However…</a:t>
            </a:r>
          </a:p>
        </p:txBody>
      </p:sp>
      <p:pic>
        <p:nvPicPr>
          <p:cNvPr id="10244" name="Picture 5" descr="bullying1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620713"/>
            <a:ext cx="2232025" cy="199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7" descr="domest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2075" y="3660775"/>
            <a:ext cx="2667000" cy="313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1226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defRPr/>
            </a:pPr>
            <a:r>
              <a:rPr lang="en-GB" altLang="en-US"/>
              <a:t>Types of bulling</a:t>
            </a:r>
          </a:p>
        </p:txBody>
      </p:sp>
      <p:sp>
        <p:nvSpPr>
          <p:cNvPr id="20483" name="Rectangle 3"/>
          <p:cNvSpPr>
            <a:spLocks noGrp="1" noChangeArrowheads="1"/>
          </p:cNvSpPr>
          <p:nvPr>
            <p:ph type="body" idx="1"/>
          </p:nvPr>
        </p:nvSpPr>
        <p:spPr/>
        <p:txBody>
          <a:bodyPr/>
          <a:lstStyle/>
          <a:p>
            <a:pPr eaLnBrk="1" hangingPunct="1">
              <a:defRPr/>
            </a:pPr>
            <a:r>
              <a:rPr lang="en-GB" altLang="en-US">
                <a:effectLst/>
              </a:rPr>
              <a:t>Verbal – </a:t>
            </a:r>
            <a:r>
              <a:rPr lang="en-GB" altLang="en-US">
                <a:solidFill>
                  <a:schemeClr val="accent2"/>
                </a:solidFill>
                <a:effectLst/>
              </a:rPr>
              <a:t>name calling,  imitation</a:t>
            </a:r>
          </a:p>
          <a:p>
            <a:pPr eaLnBrk="1" hangingPunct="1">
              <a:defRPr/>
            </a:pPr>
            <a:r>
              <a:rPr lang="en-GB" altLang="en-US">
                <a:effectLst/>
              </a:rPr>
              <a:t>Physical -  </a:t>
            </a:r>
            <a:r>
              <a:rPr lang="en-GB" altLang="en-US">
                <a:solidFill>
                  <a:schemeClr val="accent2"/>
                </a:solidFill>
                <a:effectLst/>
              </a:rPr>
              <a:t>punching, kicking, barging etc</a:t>
            </a:r>
          </a:p>
          <a:p>
            <a:pPr eaLnBrk="1" hangingPunct="1">
              <a:defRPr/>
            </a:pPr>
            <a:r>
              <a:rPr lang="en-GB" altLang="en-US">
                <a:effectLst/>
              </a:rPr>
              <a:t>Emotional – </a:t>
            </a:r>
            <a:r>
              <a:rPr lang="en-GB" altLang="en-US">
                <a:solidFill>
                  <a:schemeClr val="accent2"/>
                </a:solidFill>
                <a:effectLst/>
              </a:rPr>
              <a:t>taking possessions, hiding objects</a:t>
            </a:r>
          </a:p>
          <a:p>
            <a:pPr eaLnBrk="1" hangingPunct="1">
              <a:defRPr/>
            </a:pPr>
            <a:r>
              <a:rPr lang="en-GB" altLang="en-US">
                <a:effectLst/>
              </a:rPr>
              <a:t>Controlling – </a:t>
            </a:r>
            <a:r>
              <a:rPr lang="en-GB" altLang="en-US">
                <a:solidFill>
                  <a:schemeClr val="accent2"/>
                </a:solidFill>
                <a:effectLst/>
              </a:rPr>
              <a:t>preventing them doing something, making them do something etc</a:t>
            </a:r>
          </a:p>
          <a:p>
            <a:pPr eaLnBrk="1" hangingPunct="1">
              <a:defRPr/>
            </a:pPr>
            <a:r>
              <a:rPr lang="en-GB" altLang="en-US">
                <a:effectLst/>
              </a:rPr>
              <a:t>Cyber – </a:t>
            </a:r>
            <a:r>
              <a:rPr lang="en-GB" altLang="en-US">
                <a:solidFill>
                  <a:schemeClr val="accent2"/>
                </a:solidFill>
                <a:effectLst/>
              </a:rPr>
              <a:t>using technology to do the above</a:t>
            </a:r>
            <a:endParaRPr lang="en-GB" altLang="en-US">
              <a:effectLst/>
            </a:endParaRPr>
          </a:p>
          <a:p>
            <a:pPr eaLnBrk="1" hangingPunct="1">
              <a:defRPr/>
            </a:pPr>
            <a:endParaRPr lang="en-GB" altLang="en-US"/>
          </a:p>
        </p:txBody>
      </p:sp>
    </p:spTree>
    <p:extLst>
      <p:ext uri="{BB962C8B-B14F-4D97-AF65-F5344CB8AC3E}">
        <p14:creationId xmlns:p14="http://schemas.microsoft.com/office/powerpoint/2010/main" val="3807034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Direct and Indirect bullying</a:t>
            </a:r>
          </a:p>
        </p:txBody>
      </p:sp>
      <p:sp>
        <p:nvSpPr>
          <p:cNvPr id="3" name="Content Placeholder 2"/>
          <p:cNvSpPr>
            <a:spLocks noGrp="1"/>
          </p:cNvSpPr>
          <p:nvPr>
            <p:ph idx="1"/>
          </p:nvPr>
        </p:nvSpPr>
        <p:spPr/>
        <p:txBody>
          <a:bodyPr/>
          <a:lstStyle/>
          <a:p>
            <a:r>
              <a:rPr lang="en-GB" dirty="0">
                <a:solidFill>
                  <a:srgbClr val="FF0000"/>
                </a:solidFill>
              </a:rPr>
              <a:t>Direct </a:t>
            </a:r>
            <a:r>
              <a:rPr lang="en-GB" dirty="0"/>
              <a:t>bullying is instigating and engaging in the actual act of bullying someone.</a:t>
            </a:r>
          </a:p>
          <a:p>
            <a:pPr marL="0" indent="0">
              <a:buNone/>
            </a:pPr>
            <a:endParaRPr lang="en-GB" dirty="0"/>
          </a:p>
          <a:p>
            <a:r>
              <a:rPr lang="en-GB" dirty="0">
                <a:solidFill>
                  <a:srgbClr val="FF0000"/>
                </a:solidFill>
              </a:rPr>
              <a:t>Indirect</a:t>
            </a:r>
            <a:r>
              <a:rPr lang="en-GB" dirty="0"/>
              <a:t> bullying is facilitating, supporting or perpetuating bullying by encouragement and/or non-action</a:t>
            </a:r>
          </a:p>
        </p:txBody>
      </p:sp>
    </p:spTree>
    <p:extLst>
      <p:ext uri="{BB962C8B-B14F-4D97-AF65-F5344CB8AC3E}">
        <p14:creationId xmlns:p14="http://schemas.microsoft.com/office/powerpoint/2010/main" val="636009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Two ways to be bullied</a:t>
            </a:r>
          </a:p>
        </p:txBody>
      </p:sp>
      <p:sp>
        <p:nvSpPr>
          <p:cNvPr id="5" name="Content Placeholder 4"/>
          <p:cNvSpPr>
            <a:spLocks noGrp="1"/>
          </p:cNvSpPr>
          <p:nvPr>
            <p:ph idx="1"/>
          </p:nvPr>
        </p:nvSpPr>
        <p:spPr/>
        <p:txBody>
          <a:bodyPr/>
          <a:lstStyle/>
          <a:p>
            <a:endParaRPr lang="en-GB"/>
          </a:p>
        </p:txBody>
      </p:sp>
      <p:pic>
        <p:nvPicPr>
          <p:cNvPr id="6" name="Picture 5"/>
          <p:cNvPicPr>
            <a:picLocks noChangeAspect="1"/>
          </p:cNvPicPr>
          <p:nvPr/>
        </p:nvPicPr>
        <p:blipFill>
          <a:blip r:embed="rId2"/>
          <a:stretch>
            <a:fillRect/>
          </a:stretch>
        </p:blipFill>
        <p:spPr>
          <a:xfrm>
            <a:off x="539552" y="1702941"/>
            <a:ext cx="8408241" cy="4320480"/>
          </a:xfrm>
          <a:prstGeom prst="rect">
            <a:avLst/>
          </a:prstGeom>
        </p:spPr>
      </p:pic>
      <p:sp>
        <p:nvSpPr>
          <p:cNvPr id="7" name="TextBox 6"/>
          <p:cNvSpPr txBox="1"/>
          <p:nvPr/>
        </p:nvSpPr>
        <p:spPr>
          <a:xfrm>
            <a:off x="1763688" y="2492896"/>
            <a:ext cx="1152128" cy="369332"/>
          </a:xfrm>
          <a:prstGeom prst="rect">
            <a:avLst/>
          </a:prstGeom>
          <a:noFill/>
        </p:spPr>
        <p:txBody>
          <a:bodyPr wrap="square" rtlCol="0">
            <a:spAutoFit/>
          </a:bodyPr>
          <a:lstStyle/>
          <a:p>
            <a:r>
              <a:rPr lang="en-GB" dirty="0">
                <a:solidFill>
                  <a:schemeClr val="bg1"/>
                </a:solidFill>
              </a:rPr>
              <a:t>thumping</a:t>
            </a:r>
          </a:p>
        </p:txBody>
      </p:sp>
      <p:sp>
        <p:nvSpPr>
          <p:cNvPr id="8" name="TextBox 7"/>
          <p:cNvSpPr txBox="1"/>
          <p:nvPr/>
        </p:nvSpPr>
        <p:spPr>
          <a:xfrm>
            <a:off x="3401285" y="4865126"/>
            <a:ext cx="792088" cy="369332"/>
          </a:xfrm>
          <a:prstGeom prst="rect">
            <a:avLst/>
          </a:prstGeom>
          <a:noFill/>
        </p:spPr>
        <p:txBody>
          <a:bodyPr wrap="square" rtlCol="0">
            <a:spAutoFit/>
          </a:bodyPr>
          <a:lstStyle/>
          <a:p>
            <a:r>
              <a:rPr lang="en-GB" dirty="0">
                <a:solidFill>
                  <a:schemeClr val="bg1"/>
                </a:solidFill>
              </a:rPr>
              <a:t>cyber</a:t>
            </a:r>
          </a:p>
        </p:txBody>
      </p:sp>
      <p:sp>
        <p:nvSpPr>
          <p:cNvPr id="9" name="TextBox 8"/>
          <p:cNvSpPr txBox="1"/>
          <p:nvPr/>
        </p:nvSpPr>
        <p:spPr>
          <a:xfrm>
            <a:off x="1042036" y="3715795"/>
            <a:ext cx="1153700" cy="369332"/>
          </a:xfrm>
          <a:prstGeom prst="rect">
            <a:avLst/>
          </a:prstGeom>
          <a:noFill/>
        </p:spPr>
        <p:txBody>
          <a:bodyPr wrap="square" rtlCol="0">
            <a:spAutoFit/>
          </a:bodyPr>
          <a:lstStyle/>
          <a:p>
            <a:r>
              <a:rPr lang="en-GB" dirty="0">
                <a:solidFill>
                  <a:schemeClr val="bg1"/>
                </a:solidFill>
              </a:rPr>
              <a:t>excluding</a:t>
            </a:r>
          </a:p>
        </p:txBody>
      </p:sp>
      <p:sp>
        <p:nvSpPr>
          <p:cNvPr id="10" name="TextBox 9"/>
          <p:cNvSpPr txBox="1"/>
          <p:nvPr/>
        </p:nvSpPr>
        <p:spPr>
          <a:xfrm>
            <a:off x="2987824" y="2359600"/>
            <a:ext cx="1152128" cy="369332"/>
          </a:xfrm>
          <a:prstGeom prst="rect">
            <a:avLst/>
          </a:prstGeom>
          <a:noFill/>
        </p:spPr>
        <p:txBody>
          <a:bodyPr wrap="square" rtlCol="0">
            <a:spAutoFit/>
          </a:bodyPr>
          <a:lstStyle/>
          <a:p>
            <a:r>
              <a:rPr lang="en-GB" dirty="0">
                <a:solidFill>
                  <a:schemeClr val="bg1"/>
                </a:solidFill>
              </a:rPr>
              <a:t>stealing</a:t>
            </a:r>
          </a:p>
        </p:txBody>
      </p:sp>
      <p:sp>
        <p:nvSpPr>
          <p:cNvPr id="11" name="TextBox 10"/>
          <p:cNvSpPr txBox="1"/>
          <p:nvPr/>
        </p:nvSpPr>
        <p:spPr>
          <a:xfrm>
            <a:off x="1907704" y="4897392"/>
            <a:ext cx="1080120" cy="369332"/>
          </a:xfrm>
          <a:prstGeom prst="rect">
            <a:avLst/>
          </a:prstGeom>
          <a:noFill/>
        </p:spPr>
        <p:txBody>
          <a:bodyPr wrap="square" rtlCol="0">
            <a:spAutoFit/>
          </a:bodyPr>
          <a:lstStyle/>
          <a:p>
            <a:r>
              <a:rPr lang="en-GB" dirty="0">
                <a:solidFill>
                  <a:schemeClr val="bg1"/>
                </a:solidFill>
              </a:rPr>
              <a:t>mocking</a:t>
            </a:r>
          </a:p>
        </p:txBody>
      </p:sp>
      <p:sp>
        <p:nvSpPr>
          <p:cNvPr id="12" name="TextBox 11"/>
          <p:cNvSpPr txBox="1"/>
          <p:nvPr/>
        </p:nvSpPr>
        <p:spPr>
          <a:xfrm>
            <a:off x="2555776" y="4076164"/>
            <a:ext cx="1008112" cy="369332"/>
          </a:xfrm>
          <a:prstGeom prst="rect">
            <a:avLst/>
          </a:prstGeom>
          <a:noFill/>
        </p:spPr>
        <p:txBody>
          <a:bodyPr wrap="square" rtlCol="0">
            <a:spAutoFit/>
          </a:bodyPr>
          <a:lstStyle/>
          <a:p>
            <a:r>
              <a:rPr lang="en-GB" dirty="0">
                <a:solidFill>
                  <a:schemeClr val="bg1"/>
                </a:solidFill>
              </a:rPr>
              <a:t>teasing</a:t>
            </a:r>
          </a:p>
        </p:txBody>
      </p:sp>
      <p:sp>
        <p:nvSpPr>
          <p:cNvPr id="13" name="TextBox 12"/>
          <p:cNvSpPr txBox="1"/>
          <p:nvPr/>
        </p:nvSpPr>
        <p:spPr>
          <a:xfrm>
            <a:off x="5478206" y="4945451"/>
            <a:ext cx="1326042" cy="646331"/>
          </a:xfrm>
          <a:prstGeom prst="rect">
            <a:avLst/>
          </a:prstGeom>
          <a:noFill/>
        </p:spPr>
        <p:txBody>
          <a:bodyPr wrap="square" rtlCol="0">
            <a:spAutoFit/>
          </a:bodyPr>
          <a:lstStyle/>
          <a:p>
            <a:r>
              <a:rPr lang="en-GB" dirty="0"/>
              <a:t>spreading rumours</a:t>
            </a:r>
          </a:p>
        </p:txBody>
      </p:sp>
      <p:sp>
        <p:nvSpPr>
          <p:cNvPr id="14" name="TextBox 13"/>
          <p:cNvSpPr txBox="1"/>
          <p:nvPr/>
        </p:nvSpPr>
        <p:spPr>
          <a:xfrm>
            <a:off x="5478206" y="4085127"/>
            <a:ext cx="2160240" cy="369332"/>
          </a:xfrm>
          <a:prstGeom prst="rect">
            <a:avLst/>
          </a:prstGeom>
          <a:noFill/>
        </p:spPr>
        <p:txBody>
          <a:bodyPr wrap="square" rtlCol="0">
            <a:spAutoFit/>
          </a:bodyPr>
          <a:lstStyle/>
          <a:p>
            <a:r>
              <a:rPr lang="en-GB" dirty="0"/>
              <a:t>isolating the victim</a:t>
            </a:r>
          </a:p>
        </p:txBody>
      </p:sp>
      <p:sp>
        <p:nvSpPr>
          <p:cNvPr id="15" name="TextBox 14"/>
          <p:cNvSpPr txBox="1"/>
          <p:nvPr/>
        </p:nvSpPr>
        <p:spPr>
          <a:xfrm>
            <a:off x="6983949" y="2935329"/>
            <a:ext cx="1512167" cy="369332"/>
          </a:xfrm>
          <a:prstGeom prst="rect">
            <a:avLst/>
          </a:prstGeom>
          <a:noFill/>
        </p:spPr>
        <p:txBody>
          <a:bodyPr wrap="square" rtlCol="0">
            <a:spAutoFit/>
          </a:bodyPr>
          <a:lstStyle/>
          <a:p>
            <a:r>
              <a:rPr lang="en-GB" dirty="0"/>
              <a:t>encouraging</a:t>
            </a:r>
          </a:p>
        </p:txBody>
      </p:sp>
      <p:sp>
        <p:nvSpPr>
          <p:cNvPr id="16" name="TextBox 15"/>
          <p:cNvSpPr txBox="1"/>
          <p:nvPr/>
        </p:nvSpPr>
        <p:spPr>
          <a:xfrm>
            <a:off x="5724128" y="2549525"/>
            <a:ext cx="1224136" cy="369332"/>
          </a:xfrm>
          <a:prstGeom prst="rect">
            <a:avLst/>
          </a:prstGeom>
          <a:noFill/>
        </p:spPr>
        <p:txBody>
          <a:bodyPr wrap="square" rtlCol="0">
            <a:spAutoFit/>
          </a:bodyPr>
          <a:lstStyle/>
          <a:p>
            <a:r>
              <a:rPr lang="en-GB" dirty="0"/>
              <a:t>watching</a:t>
            </a:r>
          </a:p>
        </p:txBody>
      </p:sp>
      <p:sp>
        <p:nvSpPr>
          <p:cNvPr id="17" name="TextBox 16"/>
          <p:cNvSpPr txBox="1"/>
          <p:nvPr/>
        </p:nvSpPr>
        <p:spPr>
          <a:xfrm>
            <a:off x="7122852" y="4739762"/>
            <a:ext cx="1189302" cy="369332"/>
          </a:xfrm>
          <a:prstGeom prst="rect">
            <a:avLst/>
          </a:prstGeom>
          <a:noFill/>
        </p:spPr>
        <p:txBody>
          <a:bodyPr wrap="square" rtlCol="0">
            <a:spAutoFit/>
          </a:bodyPr>
          <a:lstStyle/>
          <a:p>
            <a:r>
              <a:rPr lang="en-GB" dirty="0"/>
              <a:t>ignoring</a:t>
            </a:r>
          </a:p>
        </p:txBody>
      </p:sp>
    </p:spTree>
    <p:extLst>
      <p:ext uri="{BB962C8B-B14F-4D97-AF65-F5344CB8AC3E}">
        <p14:creationId xmlns:p14="http://schemas.microsoft.com/office/powerpoint/2010/main" val="420779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1" grpId="0"/>
      <p:bldP spid="12" grpId="0"/>
      <p:bldP spid="13" grpId="0"/>
      <p:bldP spid="14" grpId="0"/>
      <p:bldP spid="15" grpId="0"/>
      <p:bldP spid="16" grpId="0"/>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en-GB" altLang="en-US"/>
              <a:t>Cyber bullying</a:t>
            </a:r>
          </a:p>
        </p:txBody>
      </p:sp>
      <p:sp>
        <p:nvSpPr>
          <p:cNvPr id="21510" name="Rectangle 6"/>
          <p:cNvSpPr>
            <a:spLocks noGrp="1" noChangeArrowheads="1"/>
          </p:cNvSpPr>
          <p:nvPr>
            <p:ph type="body" sz="half" idx="1"/>
          </p:nvPr>
        </p:nvSpPr>
        <p:spPr/>
        <p:txBody>
          <a:bodyPr/>
          <a:lstStyle/>
          <a:p>
            <a:pPr eaLnBrk="1" hangingPunct="1">
              <a:defRPr/>
            </a:pPr>
            <a:r>
              <a:rPr lang="en-GB" altLang="en-US" dirty="0"/>
              <a:t>Cyber bullying now takes many forms from: </a:t>
            </a:r>
          </a:p>
          <a:p>
            <a:pPr eaLnBrk="1" hangingPunct="1">
              <a:defRPr/>
            </a:pPr>
            <a:r>
              <a:rPr lang="en-GB" altLang="en-US" dirty="0"/>
              <a:t>Happy Slapping</a:t>
            </a:r>
          </a:p>
          <a:p>
            <a:pPr eaLnBrk="1" hangingPunct="1">
              <a:defRPr/>
            </a:pPr>
            <a:r>
              <a:rPr lang="en-GB" altLang="en-US" dirty="0"/>
              <a:t>Internet – hate email</a:t>
            </a:r>
          </a:p>
          <a:p>
            <a:pPr eaLnBrk="1" hangingPunct="1">
              <a:defRPr/>
            </a:pPr>
            <a:r>
              <a:rPr lang="en-GB" altLang="en-US" dirty="0"/>
              <a:t>Photographs</a:t>
            </a:r>
          </a:p>
          <a:p>
            <a:pPr eaLnBrk="1" hangingPunct="1">
              <a:defRPr/>
            </a:pPr>
            <a:r>
              <a:rPr lang="en-GB" altLang="en-US" dirty="0"/>
              <a:t>Bashing website – to vote for the five ugliest kids in school ‘click here’</a:t>
            </a:r>
          </a:p>
          <a:p>
            <a:pPr eaLnBrk="1" hangingPunct="1">
              <a:defRPr/>
            </a:pPr>
            <a:r>
              <a:rPr lang="en-GB" altLang="en-US" dirty="0"/>
              <a:t>Death threats</a:t>
            </a:r>
          </a:p>
          <a:p>
            <a:pPr eaLnBrk="1" hangingPunct="1">
              <a:defRPr/>
            </a:pPr>
            <a:endParaRPr lang="en-GB" altLang="en-US" dirty="0"/>
          </a:p>
        </p:txBody>
      </p:sp>
      <p:sp>
        <p:nvSpPr>
          <p:cNvPr id="21511" name="Rectangle 7"/>
          <p:cNvSpPr>
            <a:spLocks noGrp="1" noChangeArrowheads="1"/>
          </p:cNvSpPr>
          <p:nvPr>
            <p:ph type="body" sz="half" idx="2"/>
          </p:nvPr>
        </p:nvSpPr>
        <p:spPr/>
        <p:txBody>
          <a:bodyPr/>
          <a:lstStyle/>
          <a:p>
            <a:pPr eaLnBrk="1" hangingPunct="1">
              <a:defRPr/>
            </a:pPr>
            <a:endParaRPr lang="en-US" altLang="en-US"/>
          </a:p>
        </p:txBody>
      </p:sp>
      <p:pic>
        <p:nvPicPr>
          <p:cNvPr id="12293" name="Picture 5" descr="CyberBullyREX_468x3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1628775"/>
            <a:ext cx="3881438"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4163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FACEBOOK</a:t>
            </a:r>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483768" y="2060848"/>
            <a:ext cx="4038600" cy="3028949"/>
          </a:xfrm>
        </p:spPr>
      </p:pic>
      <p:sp>
        <p:nvSpPr>
          <p:cNvPr id="6" name="TextBox 5"/>
          <p:cNvSpPr txBox="1"/>
          <p:nvPr/>
        </p:nvSpPr>
        <p:spPr>
          <a:xfrm>
            <a:off x="611560" y="1268760"/>
            <a:ext cx="7632848" cy="646331"/>
          </a:xfrm>
          <a:prstGeom prst="rect">
            <a:avLst/>
          </a:prstGeom>
          <a:noFill/>
        </p:spPr>
        <p:txBody>
          <a:bodyPr wrap="square" rtlCol="0">
            <a:spAutoFit/>
          </a:bodyPr>
          <a:lstStyle/>
          <a:p>
            <a:r>
              <a:rPr lang="en-GB" dirty="0"/>
              <a:t>            Graham RAMSDEN is the ugliest psychologist on the island  </a:t>
            </a:r>
          </a:p>
          <a:p>
            <a:r>
              <a:rPr lang="en-GB" dirty="0"/>
              <a:t>                                          </a:t>
            </a:r>
            <a:r>
              <a:rPr lang="en-GB" dirty="0">
                <a:solidFill>
                  <a:srgbClr val="FF0000"/>
                </a:solidFill>
              </a:rPr>
              <a:t>    VOTE HERE!!</a:t>
            </a:r>
          </a:p>
        </p:txBody>
      </p:sp>
      <p:sp>
        <p:nvSpPr>
          <p:cNvPr id="7" name="TextBox 6"/>
          <p:cNvSpPr txBox="1"/>
          <p:nvPr/>
        </p:nvSpPr>
        <p:spPr>
          <a:xfrm>
            <a:off x="3203848" y="5488104"/>
            <a:ext cx="792088" cy="646331"/>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dirty="0">
                <a:solidFill>
                  <a:srgbClr val="FF0000"/>
                </a:solidFill>
              </a:rPr>
              <a:t>YES    89%</a:t>
            </a:r>
          </a:p>
        </p:txBody>
      </p:sp>
      <p:sp>
        <p:nvSpPr>
          <p:cNvPr id="8" name="TextBox 7"/>
          <p:cNvSpPr txBox="1"/>
          <p:nvPr/>
        </p:nvSpPr>
        <p:spPr>
          <a:xfrm>
            <a:off x="4716016" y="5488880"/>
            <a:ext cx="792088" cy="646331"/>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dirty="0">
                <a:solidFill>
                  <a:srgbClr val="FF0000"/>
                </a:solidFill>
              </a:rPr>
              <a:t> N0    11%</a:t>
            </a:r>
          </a:p>
        </p:txBody>
      </p:sp>
    </p:spTree>
    <p:extLst>
      <p:ext uri="{BB962C8B-B14F-4D97-AF65-F5344CB8AC3E}">
        <p14:creationId xmlns:p14="http://schemas.microsoft.com/office/powerpoint/2010/main" val="42805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361950"/>
            <a:ext cx="8229600" cy="1143000"/>
          </a:xfrm>
        </p:spPr>
        <p:txBody>
          <a:bodyPr/>
          <a:lstStyle/>
          <a:p>
            <a:pPr eaLnBrk="1" hangingPunct="1"/>
            <a:r>
              <a:rPr lang="en-GB" altLang="en-US" dirty="0"/>
              <a:t>Self-concept</a:t>
            </a:r>
            <a:endParaRPr lang="en-US" altLang="en-US" dirty="0"/>
          </a:p>
        </p:txBody>
      </p:sp>
      <p:sp>
        <p:nvSpPr>
          <p:cNvPr id="6147" name="Rectangle 3"/>
          <p:cNvSpPr>
            <a:spLocks noGrp="1" noChangeArrowheads="1"/>
          </p:cNvSpPr>
          <p:nvPr>
            <p:ph type="body" idx="1"/>
          </p:nvPr>
        </p:nvSpPr>
        <p:spPr>
          <a:xfrm>
            <a:off x="990600" y="1646238"/>
            <a:ext cx="7772400" cy="4525962"/>
          </a:xfrm>
        </p:spPr>
        <p:txBody>
          <a:bodyPr/>
          <a:lstStyle/>
          <a:p>
            <a:pPr marL="0" indent="0">
              <a:buNone/>
              <a:tabLst>
                <a:tab pos="382588" algn="l"/>
              </a:tabLst>
            </a:pPr>
            <a:r>
              <a:rPr lang="en-GB" altLang="en-US" sz="2400" dirty="0">
                <a:solidFill>
                  <a:srgbClr val="FF0000"/>
                </a:solidFill>
              </a:rPr>
              <a:t>Activity – write down 5 words to describe yourself</a:t>
            </a:r>
          </a:p>
          <a:p>
            <a:pPr marL="0" indent="0">
              <a:buNone/>
              <a:tabLst>
                <a:tab pos="382588" algn="l"/>
              </a:tabLst>
            </a:pPr>
            <a:endParaRPr lang="en-US" altLang="en-US" sz="2400" dirty="0">
              <a:solidFill>
                <a:srgbClr val="FF0000"/>
              </a:solidFill>
            </a:endParaRPr>
          </a:p>
          <a:p>
            <a:pPr marL="0" indent="0" eaLnBrk="1" hangingPunct="1">
              <a:buFontTx/>
              <a:buNone/>
              <a:tabLst>
                <a:tab pos="382588" algn="l"/>
              </a:tabLst>
            </a:pPr>
            <a:r>
              <a:rPr lang="en-GB" altLang="en-US" sz="2400" dirty="0"/>
              <a:t>An umbrella term that incorporates:</a:t>
            </a:r>
          </a:p>
          <a:p>
            <a:pPr marL="190500" lvl="1" indent="0">
              <a:buFont typeface="Arial" panose="020B0604020202020204" pitchFamily="34" charset="0"/>
              <a:buChar char="•"/>
              <a:tabLst>
                <a:tab pos="382588" algn="l"/>
              </a:tabLst>
            </a:pPr>
            <a:r>
              <a:rPr lang="en-GB" altLang="en-US" dirty="0"/>
              <a:t>	Self-image – </a:t>
            </a:r>
            <a:r>
              <a:rPr lang="en-GB" altLang="en-US" sz="2400" dirty="0"/>
              <a:t>how we come across to others </a:t>
            </a:r>
          </a:p>
          <a:p>
            <a:pPr marL="190500" lvl="1" indent="0">
              <a:buFont typeface="Arial" panose="020B0604020202020204" pitchFamily="34" charset="0"/>
              <a:buChar char="•"/>
              <a:tabLst>
                <a:tab pos="382588" algn="l"/>
              </a:tabLst>
            </a:pPr>
            <a:r>
              <a:rPr lang="en-GB" altLang="en-US" sz="2400" dirty="0"/>
              <a:t> A</a:t>
            </a:r>
            <a:r>
              <a:rPr lang="en-GB" altLang="en-US" dirty="0"/>
              <a:t>ppearance – looks and style</a:t>
            </a:r>
          </a:p>
          <a:p>
            <a:pPr marL="190500" lvl="1" indent="0">
              <a:buFont typeface="Arial" panose="020B0604020202020204" pitchFamily="34" charset="0"/>
              <a:buChar char="•"/>
              <a:tabLst>
                <a:tab pos="382588" algn="l"/>
              </a:tabLst>
            </a:pPr>
            <a:r>
              <a:rPr lang="en-GB" altLang="en-US" dirty="0"/>
              <a:t>	Ideal-self –    </a:t>
            </a:r>
            <a:r>
              <a:rPr lang="en-GB" altLang="en-US" sz="2400" dirty="0"/>
              <a:t>the picture we build up of how we </a:t>
            </a:r>
          </a:p>
          <a:p>
            <a:pPr marL="190500" lvl="1" indent="0" eaLnBrk="1" hangingPunct="1">
              <a:buNone/>
              <a:tabLst>
                <a:tab pos="382588" algn="l"/>
              </a:tabLst>
            </a:pPr>
            <a:r>
              <a:rPr lang="en-GB" altLang="en-US" sz="2400" dirty="0"/>
              <a:t>                            think or feel we ought to be</a:t>
            </a:r>
          </a:p>
          <a:p>
            <a:pPr marL="190500" lvl="1" indent="0" eaLnBrk="1" hangingPunct="1">
              <a:buFont typeface="Arial" panose="020B0604020202020204" pitchFamily="34" charset="0"/>
              <a:buChar char="•"/>
              <a:tabLst>
                <a:tab pos="382588" algn="l"/>
              </a:tabLst>
            </a:pPr>
            <a:endParaRPr lang="en-GB" altLang="en-US" sz="2400" dirty="0"/>
          </a:p>
        </p:txBody>
      </p:sp>
    </p:spTree>
    <p:extLst>
      <p:ext uri="{BB962C8B-B14F-4D97-AF65-F5344CB8AC3E}">
        <p14:creationId xmlns:p14="http://schemas.microsoft.com/office/powerpoint/2010/main" val="110272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Poor self esteem?</a:t>
            </a:r>
          </a:p>
        </p:txBody>
      </p:sp>
      <p:sp>
        <p:nvSpPr>
          <p:cNvPr id="9" name="Text Placeholder 8"/>
          <p:cNvSpPr>
            <a:spLocks noGrp="1"/>
          </p:cNvSpPr>
          <p:nvPr>
            <p:ph type="body" idx="1"/>
          </p:nvPr>
        </p:nvSpPr>
        <p:spPr/>
        <p:txBody>
          <a:bodyPr/>
          <a:lstStyle/>
          <a:p>
            <a:r>
              <a:rPr lang="en-GB" dirty="0"/>
              <a:t>                Person A</a:t>
            </a:r>
          </a:p>
        </p:txBody>
      </p:sp>
      <p:sp>
        <p:nvSpPr>
          <p:cNvPr id="10" name="Text Placeholder 9"/>
          <p:cNvSpPr>
            <a:spLocks noGrp="1"/>
          </p:cNvSpPr>
          <p:nvPr>
            <p:ph type="body" sz="half" idx="3"/>
          </p:nvPr>
        </p:nvSpPr>
        <p:spPr/>
        <p:txBody>
          <a:bodyPr/>
          <a:lstStyle/>
          <a:p>
            <a:r>
              <a:rPr lang="en-GB" dirty="0"/>
              <a:t>        Person B</a:t>
            </a:r>
          </a:p>
        </p:txBody>
      </p:sp>
      <p:sp>
        <p:nvSpPr>
          <p:cNvPr id="3" name="Content Placeholder 2"/>
          <p:cNvSpPr>
            <a:spLocks noGrp="1"/>
          </p:cNvSpPr>
          <p:nvPr>
            <p:ph sz="quarter" idx="2"/>
          </p:nvPr>
        </p:nvSpPr>
        <p:spPr>
          <a:xfrm>
            <a:off x="1547664" y="2514600"/>
            <a:ext cx="2949724" cy="3845720"/>
          </a:xfrm>
        </p:spPr>
        <p:txBody>
          <a:bodyPr/>
          <a:lstStyle/>
          <a:p>
            <a:r>
              <a:rPr lang="en-GB" dirty="0"/>
              <a:t>Thick</a:t>
            </a:r>
          </a:p>
          <a:p>
            <a:r>
              <a:rPr lang="en-GB" dirty="0"/>
              <a:t>Ugly</a:t>
            </a:r>
          </a:p>
          <a:p>
            <a:r>
              <a:rPr lang="en-GB" dirty="0"/>
              <a:t>Stupid</a:t>
            </a:r>
          </a:p>
          <a:p>
            <a:r>
              <a:rPr lang="en-GB" dirty="0"/>
              <a:t>Clumsy</a:t>
            </a:r>
          </a:p>
          <a:p>
            <a:r>
              <a:rPr lang="en-GB" dirty="0"/>
              <a:t>Lazy</a:t>
            </a:r>
          </a:p>
          <a:p>
            <a:r>
              <a:rPr lang="en-GB" dirty="0"/>
              <a:t>Argumentative</a:t>
            </a:r>
          </a:p>
          <a:p>
            <a:r>
              <a:rPr lang="en-GB" dirty="0"/>
              <a:t>Boring</a:t>
            </a:r>
          </a:p>
          <a:p>
            <a:r>
              <a:rPr lang="en-GB" dirty="0"/>
              <a:t>Weak             </a:t>
            </a:r>
          </a:p>
        </p:txBody>
      </p:sp>
      <p:sp>
        <p:nvSpPr>
          <p:cNvPr id="11" name="Content Placeholder 10"/>
          <p:cNvSpPr>
            <a:spLocks noGrp="1"/>
          </p:cNvSpPr>
          <p:nvPr>
            <p:ph sz="quarter" idx="4"/>
          </p:nvPr>
        </p:nvSpPr>
        <p:spPr>
          <a:xfrm>
            <a:off x="5076056" y="2514600"/>
            <a:ext cx="3610744" cy="3845720"/>
          </a:xfrm>
        </p:spPr>
        <p:txBody>
          <a:bodyPr/>
          <a:lstStyle/>
          <a:p>
            <a:r>
              <a:rPr lang="en-GB" dirty="0"/>
              <a:t>Gorgeous </a:t>
            </a:r>
          </a:p>
          <a:p>
            <a:r>
              <a:rPr lang="en-GB" dirty="0"/>
              <a:t>Talented</a:t>
            </a:r>
          </a:p>
          <a:p>
            <a:r>
              <a:rPr lang="en-GB" dirty="0"/>
              <a:t>Sporty</a:t>
            </a:r>
          </a:p>
          <a:p>
            <a:r>
              <a:rPr lang="en-GB" dirty="0"/>
              <a:t>Strong</a:t>
            </a:r>
          </a:p>
          <a:p>
            <a:r>
              <a:rPr lang="en-GB" dirty="0"/>
              <a:t>Artistic</a:t>
            </a:r>
          </a:p>
          <a:p>
            <a:r>
              <a:rPr lang="en-GB" dirty="0"/>
              <a:t>Clever</a:t>
            </a:r>
          </a:p>
          <a:p>
            <a:r>
              <a:rPr lang="en-GB" dirty="0"/>
              <a:t>Muscular</a:t>
            </a:r>
          </a:p>
          <a:p>
            <a:r>
              <a:rPr lang="en-GB" dirty="0"/>
              <a:t>Sociable </a:t>
            </a:r>
          </a:p>
        </p:txBody>
      </p:sp>
    </p:spTree>
    <p:extLst>
      <p:ext uri="{BB962C8B-B14F-4D97-AF65-F5344CB8AC3E}">
        <p14:creationId xmlns:p14="http://schemas.microsoft.com/office/powerpoint/2010/main" val="172543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55" dur="500"/>
                                        <p:tgtEl>
                                          <p:spTgt spid="11">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4" presetClass="entr" presetSubtype="10" fill="hold" nodeType="clickEffect">
                                  <p:stCondLst>
                                    <p:cond delay="0"/>
                                  </p:stCondLst>
                                  <p:childTnLst>
                                    <p:set>
                                      <p:cBhvr>
                                        <p:cTn id="59"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60" dur="500"/>
                                        <p:tgtEl>
                                          <p:spTgt spid="11">
                                            <p:txEl>
                                              <p:pRg st="1" end="1"/>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nodeType="clickEffect">
                                  <p:stCondLst>
                                    <p:cond delay="0"/>
                                  </p:stCondLst>
                                  <p:childTnLst>
                                    <p:set>
                                      <p:cBhvr>
                                        <p:cTn id="64"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65" dur="500"/>
                                        <p:tgtEl>
                                          <p:spTgt spid="11">
                                            <p:txEl>
                                              <p:pRg st="2" end="2"/>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14" presetClass="entr" presetSubtype="10" fill="hold" nodeType="clickEffect">
                                  <p:stCondLst>
                                    <p:cond delay="0"/>
                                  </p:stCondLst>
                                  <p:childTnLst>
                                    <p:set>
                                      <p:cBhvr>
                                        <p:cTn id="69"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70" dur="500"/>
                                        <p:tgtEl>
                                          <p:spTgt spid="11">
                                            <p:txEl>
                                              <p:pRg st="3" end="3"/>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4" presetClass="entr" presetSubtype="10" fill="hold" nodeType="clickEffect">
                                  <p:stCondLst>
                                    <p:cond delay="0"/>
                                  </p:stCondLst>
                                  <p:childTnLst>
                                    <p:set>
                                      <p:cBhvr>
                                        <p:cTn id="74"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75" dur="500"/>
                                        <p:tgtEl>
                                          <p:spTgt spid="11">
                                            <p:txEl>
                                              <p:pRg st="4" end="4"/>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4" presetClass="entr" presetSubtype="10" fill="hold" nodeType="clickEffect">
                                  <p:stCondLst>
                                    <p:cond delay="0"/>
                                  </p:stCondLst>
                                  <p:childTnLst>
                                    <p:set>
                                      <p:cBhvr>
                                        <p:cTn id="79" dur="1" fill="hold">
                                          <p:stCondLst>
                                            <p:cond delay="0"/>
                                          </p:stCondLst>
                                        </p:cTn>
                                        <p:tgtEl>
                                          <p:spTgt spid="11">
                                            <p:txEl>
                                              <p:pRg st="5" end="5"/>
                                            </p:txEl>
                                          </p:spTgt>
                                        </p:tgtEl>
                                        <p:attrNameLst>
                                          <p:attrName>style.visibility</p:attrName>
                                        </p:attrNameLst>
                                      </p:cBhvr>
                                      <p:to>
                                        <p:strVal val="visible"/>
                                      </p:to>
                                    </p:set>
                                    <p:animEffect transition="in" filter="randombar(horizontal)">
                                      <p:cBhvr>
                                        <p:cTn id="80" dur="500"/>
                                        <p:tgtEl>
                                          <p:spTgt spid="11">
                                            <p:txEl>
                                              <p:pRg st="5" end="5"/>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4" presetClass="entr" presetSubtype="10" fill="hold" nodeType="clickEffect">
                                  <p:stCondLst>
                                    <p:cond delay="0"/>
                                  </p:stCondLst>
                                  <p:childTnLst>
                                    <p:set>
                                      <p:cBhvr>
                                        <p:cTn id="84" dur="1" fill="hold">
                                          <p:stCondLst>
                                            <p:cond delay="0"/>
                                          </p:stCondLst>
                                        </p:cTn>
                                        <p:tgtEl>
                                          <p:spTgt spid="11">
                                            <p:txEl>
                                              <p:pRg st="6" end="6"/>
                                            </p:txEl>
                                          </p:spTgt>
                                        </p:tgtEl>
                                        <p:attrNameLst>
                                          <p:attrName>style.visibility</p:attrName>
                                        </p:attrNameLst>
                                      </p:cBhvr>
                                      <p:to>
                                        <p:strVal val="visible"/>
                                      </p:to>
                                    </p:set>
                                    <p:animEffect transition="in" filter="randombar(horizontal)">
                                      <p:cBhvr>
                                        <p:cTn id="85" dur="500"/>
                                        <p:tgtEl>
                                          <p:spTgt spid="11">
                                            <p:txEl>
                                              <p:pRg st="6" end="6"/>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14" presetClass="entr" presetSubtype="10" fill="hold" nodeType="clickEffect">
                                  <p:stCondLst>
                                    <p:cond delay="0"/>
                                  </p:stCondLst>
                                  <p:childTnLst>
                                    <p:set>
                                      <p:cBhvr>
                                        <p:cTn id="89" dur="1" fill="hold">
                                          <p:stCondLst>
                                            <p:cond delay="0"/>
                                          </p:stCondLst>
                                        </p:cTn>
                                        <p:tgtEl>
                                          <p:spTgt spid="11">
                                            <p:txEl>
                                              <p:pRg st="7" end="7"/>
                                            </p:txEl>
                                          </p:spTgt>
                                        </p:tgtEl>
                                        <p:attrNameLst>
                                          <p:attrName>style.visibility</p:attrName>
                                        </p:attrNameLst>
                                      </p:cBhvr>
                                      <p:to>
                                        <p:strVal val="visible"/>
                                      </p:to>
                                    </p:set>
                                    <p:animEffect transition="in" filter="randombar(horizontal)">
                                      <p:cBhvr>
                                        <p:cTn id="90" dur="500"/>
                                        <p:tgtEl>
                                          <p:spTgt spid="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361950"/>
            <a:ext cx="8229600" cy="1143000"/>
          </a:xfrm>
        </p:spPr>
        <p:txBody>
          <a:bodyPr/>
          <a:lstStyle/>
          <a:p>
            <a:pPr eaLnBrk="1" hangingPunct="1"/>
            <a:r>
              <a:rPr lang="en-GB" altLang="en-US"/>
              <a:t>Self-esteem</a:t>
            </a:r>
            <a:endParaRPr lang="en-US" altLang="en-US"/>
          </a:p>
        </p:txBody>
      </p:sp>
      <p:sp>
        <p:nvSpPr>
          <p:cNvPr id="14339" name="Rectangle 3"/>
          <p:cNvSpPr>
            <a:spLocks noGrp="1" noChangeArrowheads="1"/>
          </p:cNvSpPr>
          <p:nvPr>
            <p:ph type="body" idx="1"/>
          </p:nvPr>
        </p:nvSpPr>
        <p:spPr>
          <a:xfrm>
            <a:off x="533400" y="1533525"/>
            <a:ext cx="8229600" cy="4525963"/>
          </a:xfrm>
        </p:spPr>
        <p:txBody>
          <a:bodyPr/>
          <a:lstStyle/>
          <a:p>
            <a:pPr eaLnBrk="1" hangingPunct="1">
              <a:buFontTx/>
              <a:buNone/>
            </a:pPr>
            <a:r>
              <a:rPr lang="en-GB" altLang="en-US" dirty="0"/>
              <a:t>    Self-esteem is a combination of:</a:t>
            </a:r>
          </a:p>
          <a:p>
            <a:pPr lvl="1" eaLnBrk="1" hangingPunct="1">
              <a:buFont typeface="Arial" panose="020B0604020202020204" pitchFamily="34" charset="0"/>
              <a:buChar char="•"/>
            </a:pPr>
            <a:r>
              <a:rPr lang="en-GB" altLang="en-US" dirty="0"/>
              <a:t>a general sense of liking ourselves</a:t>
            </a:r>
          </a:p>
          <a:p>
            <a:pPr lvl="1" eaLnBrk="1" hangingPunct="1">
              <a:buFont typeface="Arial" panose="020B0604020202020204" pitchFamily="34" charset="0"/>
              <a:buChar char="•"/>
            </a:pPr>
            <a:r>
              <a:rPr lang="en-GB" altLang="en-US" dirty="0"/>
              <a:t>being happy with the way we are and the way we live our lives</a:t>
            </a:r>
          </a:p>
          <a:p>
            <a:pPr lvl="1" eaLnBrk="1" hangingPunct="1">
              <a:buFont typeface="Arial" panose="020B0604020202020204" pitchFamily="34" charset="0"/>
              <a:buChar char="•"/>
            </a:pPr>
            <a:r>
              <a:rPr lang="en-GB" altLang="en-US" dirty="0"/>
              <a:t>judgements about our competence in areas of importance to us.</a:t>
            </a:r>
            <a:endParaRPr lang="en-US" altLang="en-US" dirty="0"/>
          </a:p>
        </p:txBody>
      </p:sp>
    </p:spTree>
    <p:extLst>
      <p:ext uri="{BB962C8B-B14F-4D97-AF65-F5344CB8AC3E}">
        <p14:creationId xmlns:p14="http://schemas.microsoft.com/office/powerpoint/2010/main" val="1232231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Low self esteem?</a:t>
            </a:r>
          </a:p>
        </p:txBody>
      </p:sp>
      <p:sp>
        <p:nvSpPr>
          <p:cNvPr id="5" name="Text Placeholder 4"/>
          <p:cNvSpPr>
            <a:spLocks noGrp="1"/>
          </p:cNvSpPr>
          <p:nvPr>
            <p:ph type="body" idx="1"/>
          </p:nvPr>
        </p:nvSpPr>
        <p:spPr>
          <a:xfrm>
            <a:off x="827928" y="1889620"/>
            <a:ext cx="4040188" cy="4505865"/>
          </a:xfrm>
        </p:spPr>
        <p:txBody>
          <a:bodyPr/>
          <a:lstStyle/>
          <a:p>
            <a:r>
              <a:rPr lang="en-GB" dirty="0"/>
              <a:t>          Person A</a:t>
            </a:r>
          </a:p>
          <a:p>
            <a:r>
              <a:rPr lang="en-GB" dirty="0"/>
              <a:t>Thick</a:t>
            </a:r>
          </a:p>
          <a:p>
            <a:r>
              <a:rPr lang="en-GB" dirty="0"/>
              <a:t>Ugly</a:t>
            </a:r>
          </a:p>
          <a:p>
            <a:r>
              <a:rPr lang="en-GB" dirty="0"/>
              <a:t>Stupid</a:t>
            </a:r>
          </a:p>
          <a:p>
            <a:r>
              <a:rPr lang="en-GB" dirty="0"/>
              <a:t>Clumsy</a:t>
            </a:r>
          </a:p>
          <a:p>
            <a:r>
              <a:rPr lang="en-GB" dirty="0"/>
              <a:t>Lazy</a:t>
            </a:r>
          </a:p>
          <a:p>
            <a:r>
              <a:rPr lang="en-GB" dirty="0"/>
              <a:t>Argumentative</a:t>
            </a:r>
          </a:p>
          <a:p>
            <a:r>
              <a:rPr lang="en-GB" dirty="0"/>
              <a:t>Boring</a:t>
            </a:r>
          </a:p>
          <a:p>
            <a:r>
              <a:rPr lang="en-GB" dirty="0"/>
              <a:t>Weak</a:t>
            </a:r>
          </a:p>
          <a:p>
            <a:endParaRPr lang="en-GB" dirty="0"/>
          </a:p>
        </p:txBody>
      </p:sp>
      <p:sp>
        <p:nvSpPr>
          <p:cNvPr id="7" name="Text Placeholder 6"/>
          <p:cNvSpPr>
            <a:spLocks noGrp="1"/>
          </p:cNvSpPr>
          <p:nvPr>
            <p:ph type="body" sz="half" idx="3"/>
          </p:nvPr>
        </p:nvSpPr>
        <p:spPr>
          <a:xfrm>
            <a:off x="5220072" y="1859757"/>
            <a:ext cx="3466728" cy="4501356"/>
          </a:xfrm>
        </p:spPr>
        <p:txBody>
          <a:bodyPr>
            <a:normAutofit/>
          </a:bodyPr>
          <a:lstStyle/>
          <a:p>
            <a:r>
              <a:rPr lang="en-GB" dirty="0"/>
              <a:t>       Person B</a:t>
            </a:r>
          </a:p>
          <a:p>
            <a:r>
              <a:rPr lang="en-GB" dirty="0"/>
              <a:t>Gorgeous </a:t>
            </a:r>
          </a:p>
          <a:p>
            <a:r>
              <a:rPr lang="en-GB" dirty="0"/>
              <a:t>Talented</a:t>
            </a:r>
          </a:p>
          <a:p>
            <a:r>
              <a:rPr lang="en-GB" dirty="0"/>
              <a:t>Sporty</a:t>
            </a:r>
          </a:p>
          <a:p>
            <a:r>
              <a:rPr lang="en-GB" dirty="0"/>
              <a:t>Strong</a:t>
            </a:r>
          </a:p>
          <a:p>
            <a:r>
              <a:rPr lang="en-GB" dirty="0"/>
              <a:t>Artistic</a:t>
            </a:r>
          </a:p>
          <a:p>
            <a:r>
              <a:rPr lang="en-GB" dirty="0"/>
              <a:t>Clever</a:t>
            </a:r>
          </a:p>
          <a:p>
            <a:r>
              <a:rPr lang="en-GB" dirty="0"/>
              <a:t>Muscular</a:t>
            </a:r>
          </a:p>
          <a:p>
            <a:r>
              <a:rPr lang="en-GB" dirty="0"/>
              <a:t>Sociable </a:t>
            </a:r>
          </a:p>
          <a:p>
            <a:endParaRPr lang="en-GB" dirty="0"/>
          </a:p>
        </p:txBody>
      </p:sp>
      <p:pic>
        <p:nvPicPr>
          <p:cNvPr id="9" name="Content Placeholder 8"/>
          <p:cNvPicPr>
            <a:picLocks noGrp="1" noChangeAspect="1"/>
          </p:cNvPicPr>
          <p:nvPr>
            <p:ph sz="quarter" idx="2"/>
          </p:nvPr>
        </p:nvPicPr>
        <p:blipFill>
          <a:blip r:embed="rId2">
            <a:extLst>
              <a:ext uri="{28A0092B-C50C-407E-A947-70E740481C1C}">
                <a14:useLocalDpi xmlns:a14="http://schemas.microsoft.com/office/drawing/2010/main" val="0"/>
              </a:ext>
            </a:extLst>
          </a:blip>
          <a:stretch>
            <a:fillRect/>
          </a:stretch>
        </p:blipFill>
        <p:spPr>
          <a:xfrm>
            <a:off x="827928" y="2420888"/>
            <a:ext cx="2828879" cy="3709194"/>
          </a:xfrm>
        </p:spPr>
      </p:pic>
      <p:pic>
        <p:nvPicPr>
          <p:cNvPr id="10" name="Content Placeholder 9"/>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237550" y="2352228"/>
            <a:ext cx="2934850" cy="3846513"/>
          </a:xfrm>
        </p:spPr>
      </p:pic>
      <p:sp>
        <p:nvSpPr>
          <p:cNvPr id="2" name="Oval 1">
            <a:extLst>
              <a:ext uri="{FF2B5EF4-FFF2-40B4-BE49-F238E27FC236}">
                <a16:creationId xmlns:a16="http://schemas.microsoft.com/office/drawing/2014/main" id="{56168E5F-451A-44A0-83DE-6E8F0BCE36E0}"/>
              </a:ext>
            </a:extLst>
          </p:cNvPr>
          <p:cNvSpPr/>
          <p:nvPr/>
        </p:nvSpPr>
        <p:spPr>
          <a:xfrm>
            <a:off x="4868116" y="1628800"/>
            <a:ext cx="3818684" cy="4954562"/>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4573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
                                            <p:txEl>
                                              <p:pRg st="4" end="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1" presetClass="entr" presetSubtype="1"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heel(1)">
                                      <p:cBhvr>
                                        <p:cTn id="5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Your ideal self?</a:t>
            </a:r>
          </a:p>
        </p:txBody>
      </p:sp>
      <p:sp>
        <p:nvSpPr>
          <p:cNvPr id="8" name="Content Placeholder 7"/>
          <p:cNvSpPr>
            <a:spLocks noGrp="1"/>
          </p:cNvSpPr>
          <p:nvPr>
            <p:ph idx="1"/>
          </p:nvPr>
        </p:nvSpPr>
        <p:spPr/>
        <p:txBody>
          <a:bodyPr/>
          <a:lstStyle/>
          <a:p>
            <a:r>
              <a:rPr lang="en-GB" dirty="0"/>
              <a:t>Self esteem is how close your perception of current self is to your ideal self</a:t>
            </a:r>
          </a:p>
          <a:p>
            <a:endParaRPr lang="en-GB" dirty="0"/>
          </a:p>
          <a:p>
            <a:endParaRPr lang="en-GB" dirty="0"/>
          </a:p>
        </p:txBody>
      </p:sp>
      <p:pic>
        <p:nvPicPr>
          <p:cNvPr id="9" name="Picture 8"/>
          <p:cNvPicPr>
            <a:picLocks noChangeAspect="1"/>
          </p:cNvPicPr>
          <p:nvPr/>
        </p:nvPicPr>
        <p:blipFill>
          <a:blip r:embed="rId2"/>
          <a:stretch>
            <a:fillRect/>
          </a:stretch>
        </p:blipFill>
        <p:spPr>
          <a:xfrm>
            <a:off x="827583" y="2895600"/>
            <a:ext cx="7632849" cy="863515"/>
          </a:xfrm>
          <a:prstGeom prst="rect">
            <a:avLst/>
          </a:prstGeom>
        </p:spPr>
      </p:pic>
      <p:pic>
        <p:nvPicPr>
          <p:cNvPr id="10" name="Picture 9"/>
          <p:cNvPicPr>
            <a:picLocks noChangeAspect="1"/>
          </p:cNvPicPr>
          <p:nvPr/>
        </p:nvPicPr>
        <p:blipFill>
          <a:blip r:embed="rId3"/>
          <a:stretch>
            <a:fillRect/>
          </a:stretch>
        </p:blipFill>
        <p:spPr>
          <a:xfrm>
            <a:off x="827583" y="4437112"/>
            <a:ext cx="7632849" cy="743713"/>
          </a:xfrm>
          <a:prstGeom prst="rect">
            <a:avLst/>
          </a:prstGeom>
        </p:spPr>
      </p:pic>
    </p:spTree>
    <p:extLst>
      <p:ext uri="{BB962C8B-B14F-4D97-AF65-F5344CB8AC3E}">
        <p14:creationId xmlns:p14="http://schemas.microsoft.com/office/powerpoint/2010/main" val="322387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59632" y="908720"/>
            <a:ext cx="6638925" cy="5467350"/>
          </a:xfrm>
          <a:prstGeom prst="rect">
            <a:avLst/>
          </a:prstGeom>
        </p:spPr>
      </p:pic>
      <p:pic>
        <p:nvPicPr>
          <p:cNvPr id="5" name="Picture 4"/>
          <p:cNvPicPr>
            <a:picLocks noChangeAspect="1"/>
          </p:cNvPicPr>
          <p:nvPr/>
        </p:nvPicPr>
        <p:blipFill>
          <a:blip r:embed="rId3"/>
          <a:stretch>
            <a:fillRect/>
          </a:stretch>
        </p:blipFill>
        <p:spPr>
          <a:xfrm>
            <a:off x="4507657" y="1772816"/>
            <a:ext cx="3390900" cy="1924050"/>
          </a:xfrm>
          <a:prstGeom prst="rect">
            <a:avLst/>
          </a:prstGeom>
        </p:spPr>
      </p:pic>
      <p:pic>
        <p:nvPicPr>
          <p:cNvPr id="8" name="Picture 7"/>
          <p:cNvPicPr>
            <a:picLocks noChangeAspect="1"/>
          </p:cNvPicPr>
          <p:nvPr/>
        </p:nvPicPr>
        <p:blipFill>
          <a:blip r:embed="rId4"/>
          <a:stretch>
            <a:fillRect/>
          </a:stretch>
        </p:blipFill>
        <p:spPr>
          <a:xfrm>
            <a:off x="4508401" y="4653136"/>
            <a:ext cx="3505200" cy="1657350"/>
          </a:xfrm>
          <a:prstGeom prst="rect">
            <a:avLst/>
          </a:prstGeom>
        </p:spPr>
      </p:pic>
    </p:spTree>
    <p:extLst>
      <p:ext uri="{BB962C8B-B14F-4D97-AF65-F5344CB8AC3E}">
        <p14:creationId xmlns:p14="http://schemas.microsoft.com/office/powerpoint/2010/main" val="280719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91680" y="1600200"/>
            <a:ext cx="5438775" cy="4762500"/>
          </a:xfrm>
          <a:prstGeom prst="rect">
            <a:avLst/>
          </a:prstGeom>
        </p:spPr>
      </p:pic>
      <p:sp>
        <p:nvSpPr>
          <p:cNvPr id="3" name="Title 2"/>
          <p:cNvSpPr>
            <a:spLocks noGrp="1"/>
          </p:cNvSpPr>
          <p:nvPr>
            <p:ph type="title"/>
          </p:nvPr>
        </p:nvSpPr>
        <p:spPr/>
        <p:txBody>
          <a:bodyPr/>
          <a:lstStyle/>
          <a:p>
            <a:r>
              <a:rPr lang="en-GB" dirty="0"/>
              <a:t>Self esteem in bullying</a:t>
            </a:r>
          </a:p>
        </p:txBody>
      </p:sp>
      <p:sp>
        <p:nvSpPr>
          <p:cNvPr id="4" name="Content Placeholder 3"/>
          <p:cNvSpPr>
            <a:spLocks noGrp="1"/>
          </p:cNvSpPr>
          <p:nvPr>
            <p:ph idx="1"/>
          </p:nvPr>
        </p:nvSpPr>
        <p:spPr/>
        <p:txBody>
          <a:bodyPr/>
          <a:lstStyle/>
          <a:p>
            <a:endParaRPr lang="en-GB" dirty="0"/>
          </a:p>
        </p:txBody>
      </p:sp>
    </p:spTree>
    <p:extLst>
      <p:ext uri="{BB962C8B-B14F-4D97-AF65-F5344CB8AC3E}">
        <p14:creationId xmlns:p14="http://schemas.microsoft.com/office/powerpoint/2010/main" val="883468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defRPr/>
            </a:pPr>
            <a:r>
              <a:rPr lang="en-GB" altLang="en-US" dirty="0"/>
              <a:t>Supporting the victim</a:t>
            </a:r>
          </a:p>
        </p:txBody>
      </p:sp>
      <p:sp>
        <p:nvSpPr>
          <p:cNvPr id="24579" name="Rectangle 3"/>
          <p:cNvSpPr>
            <a:spLocks noGrp="1" noChangeArrowheads="1"/>
          </p:cNvSpPr>
          <p:nvPr>
            <p:ph type="body" idx="1"/>
          </p:nvPr>
        </p:nvSpPr>
        <p:spPr/>
        <p:txBody>
          <a:bodyPr/>
          <a:lstStyle/>
          <a:p>
            <a:pPr eaLnBrk="1" hangingPunct="1">
              <a:defRPr/>
            </a:pPr>
            <a:r>
              <a:rPr lang="en-GB" altLang="en-US" dirty="0"/>
              <a:t>Are there any common factors that determines who will be a victim? </a:t>
            </a:r>
          </a:p>
        </p:txBody>
      </p:sp>
      <p:pic>
        <p:nvPicPr>
          <p:cNvPr id="2" name="Picture 1"/>
          <p:cNvPicPr>
            <a:picLocks noChangeAspect="1"/>
          </p:cNvPicPr>
          <p:nvPr/>
        </p:nvPicPr>
        <p:blipFill>
          <a:blip r:embed="rId2"/>
          <a:stretch>
            <a:fillRect/>
          </a:stretch>
        </p:blipFill>
        <p:spPr>
          <a:xfrm>
            <a:off x="3851920" y="2780928"/>
            <a:ext cx="3168352" cy="3682789"/>
          </a:xfrm>
          <a:prstGeom prst="rect">
            <a:avLst/>
          </a:prstGeom>
        </p:spPr>
      </p:pic>
      <p:pic>
        <p:nvPicPr>
          <p:cNvPr id="3" name="Picture 2"/>
          <p:cNvPicPr>
            <a:picLocks noChangeAspect="1"/>
          </p:cNvPicPr>
          <p:nvPr/>
        </p:nvPicPr>
        <p:blipFill>
          <a:blip r:embed="rId3"/>
          <a:stretch>
            <a:fillRect/>
          </a:stretch>
        </p:blipFill>
        <p:spPr>
          <a:xfrm>
            <a:off x="1259632" y="2774740"/>
            <a:ext cx="2769713" cy="3675565"/>
          </a:xfrm>
          <a:prstGeom prst="rect">
            <a:avLst/>
          </a:prstGeom>
        </p:spPr>
      </p:pic>
    </p:spTree>
    <p:extLst>
      <p:ext uri="{BB962C8B-B14F-4D97-AF65-F5344CB8AC3E}">
        <p14:creationId xmlns:p14="http://schemas.microsoft.com/office/powerpoint/2010/main" val="8530514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Statistics</a:t>
            </a:r>
          </a:p>
        </p:txBody>
      </p:sp>
      <p:sp>
        <p:nvSpPr>
          <p:cNvPr id="3" name="Content Placeholder 2"/>
          <p:cNvSpPr>
            <a:spLocks noGrp="1"/>
          </p:cNvSpPr>
          <p:nvPr>
            <p:ph idx="1"/>
          </p:nvPr>
        </p:nvSpPr>
        <p:spPr/>
        <p:txBody>
          <a:bodyPr/>
          <a:lstStyle/>
          <a:p>
            <a:r>
              <a:rPr lang="en-GB" dirty="0"/>
              <a:t>Looks 52%</a:t>
            </a:r>
          </a:p>
          <a:p>
            <a:r>
              <a:rPr lang="en-GB" dirty="0"/>
              <a:t>Hobbies/interests 43%</a:t>
            </a:r>
          </a:p>
          <a:p>
            <a:r>
              <a:rPr lang="en-GB" dirty="0"/>
              <a:t>Attitudes – higher grades 21%</a:t>
            </a:r>
          </a:p>
          <a:p>
            <a:r>
              <a:rPr lang="en-GB" dirty="0"/>
              <a:t>Household income 19%</a:t>
            </a:r>
          </a:p>
          <a:p>
            <a:r>
              <a:rPr lang="en-GB" dirty="0"/>
              <a:t>Family/friends already being bullied 19%</a:t>
            </a:r>
          </a:p>
          <a:p>
            <a:r>
              <a:rPr lang="en-GB" dirty="0"/>
              <a:t>Attitudes Lower grades – 17%</a:t>
            </a:r>
          </a:p>
          <a:p>
            <a:r>
              <a:rPr lang="en-GB" dirty="0"/>
              <a:t>Sexuality/femininity – 17%</a:t>
            </a:r>
          </a:p>
          <a:p>
            <a:endParaRPr lang="en-GB" dirty="0"/>
          </a:p>
        </p:txBody>
      </p:sp>
    </p:spTree>
    <p:extLst>
      <p:ext uri="{BB962C8B-B14F-4D97-AF65-F5344CB8AC3E}">
        <p14:creationId xmlns:p14="http://schemas.microsoft.com/office/powerpoint/2010/main" val="154134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Common factor?</a:t>
            </a:r>
          </a:p>
        </p:txBody>
      </p:sp>
      <p:sp>
        <p:nvSpPr>
          <p:cNvPr id="3" name="Content Placeholder 2"/>
          <p:cNvSpPr>
            <a:spLocks noGrp="1"/>
          </p:cNvSpPr>
          <p:nvPr>
            <p:ph idx="1"/>
          </p:nvPr>
        </p:nvSpPr>
        <p:spPr/>
        <p:txBody>
          <a:bodyPr/>
          <a:lstStyle/>
          <a:p>
            <a:r>
              <a:rPr lang="en-GB" dirty="0"/>
              <a:t>How you respond not what you are like</a:t>
            </a:r>
          </a:p>
        </p:txBody>
      </p:sp>
      <p:pic>
        <p:nvPicPr>
          <p:cNvPr id="4" name="Picture 3"/>
          <p:cNvPicPr>
            <a:picLocks noChangeAspect="1"/>
          </p:cNvPicPr>
          <p:nvPr/>
        </p:nvPicPr>
        <p:blipFill>
          <a:blip r:embed="rId2"/>
          <a:stretch>
            <a:fillRect/>
          </a:stretch>
        </p:blipFill>
        <p:spPr>
          <a:xfrm>
            <a:off x="1663956" y="2492896"/>
            <a:ext cx="5816088" cy="4072481"/>
          </a:xfrm>
          <a:prstGeom prst="rect">
            <a:avLst/>
          </a:prstGeom>
        </p:spPr>
      </p:pic>
      <p:pic>
        <p:nvPicPr>
          <p:cNvPr id="5" name="Content Placeholder 3"/>
          <p:cNvPicPr>
            <a:picLocks noChangeAspect="1"/>
          </p:cNvPicPr>
          <p:nvPr/>
        </p:nvPicPr>
        <p:blipFill>
          <a:blip r:embed="rId3"/>
          <a:stretch>
            <a:fillRect/>
          </a:stretch>
        </p:blipFill>
        <p:spPr bwMode="auto">
          <a:xfrm>
            <a:off x="2987824" y="2336397"/>
            <a:ext cx="4889758" cy="4228980"/>
          </a:xfrm>
          <a:prstGeom prst="rect">
            <a:avLst/>
          </a:prstGeom>
          <a:noFill/>
          <a:ln w="9525">
            <a:noFill/>
            <a:miter lim="800000"/>
            <a:headEnd/>
            <a:tailEnd/>
          </a:ln>
        </p:spPr>
      </p:pic>
    </p:spTree>
    <p:extLst>
      <p:ext uri="{BB962C8B-B14F-4D97-AF65-F5344CB8AC3E}">
        <p14:creationId xmlns:p14="http://schemas.microsoft.com/office/powerpoint/2010/main" val="392552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1500"/>
                                        <p:tgtEl>
                                          <p:spTgt spid="4"/>
                                        </p:tgtEl>
                                      </p:cBhvr>
                                    </p:animEffect>
                                    <p:set>
                                      <p:cBhvr>
                                        <p:cTn id="11" dur="1" fill="hold">
                                          <p:stCondLst>
                                            <p:cond delay="1499"/>
                                          </p:stCondLst>
                                        </p:cTn>
                                        <p:tgtEl>
                                          <p:spTgt spid="4"/>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defRPr/>
            </a:pPr>
            <a:r>
              <a:rPr lang="en-GB" altLang="en-US" sz="3200" dirty="0">
                <a:solidFill>
                  <a:srgbClr val="002060"/>
                </a:solidFill>
              </a:rPr>
              <a:t>Profile of a victim - Children’s responses</a:t>
            </a:r>
          </a:p>
        </p:txBody>
      </p:sp>
      <p:sp>
        <p:nvSpPr>
          <p:cNvPr id="16387" name="Rectangle 3"/>
          <p:cNvSpPr>
            <a:spLocks noGrp="1" noChangeArrowheads="1"/>
          </p:cNvSpPr>
          <p:nvPr>
            <p:ph type="body" idx="1"/>
          </p:nvPr>
        </p:nvSpPr>
        <p:spPr>
          <a:xfrm>
            <a:off x="323850" y="1268413"/>
            <a:ext cx="8229600" cy="4495800"/>
          </a:xfrm>
        </p:spPr>
        <p:txBody>
          <a:bodyPr/>
          <a:lstStyle/>
          <a:p>
            <a:pPr eaLnBrk="1" hangingPunct="1"/>
            <a:r>
              <a:rPr lang="en-GB" altLang="en-US" sz="2400" i="1" dirty="0">
                <a:effectLst/>
                <a:latin typeface="Arial" panose="020B0604020202020204" pitchFamily="34" charset="0"/>
              </a:rPr>
              <a:t>“It’s usually someone who’s an isolate. Always one individual. One person that doesn’t speak back, doesn’t stand their ground, isn’t the ‘norm’”</a:t>
            </a:r>
            <a:r>
              <a:rPr lang="en-GB" altLang="en-US" sz="2400" i="1" dirty="0">
                <a:solidFill>
                  <a:srgbClr val="FF0000"/>
                </a:solidFill>
                <a:effectLst/>
                <a:latin typeface="Arial" panose="020B0604020202020204" pitchFamily="34" charset="0"/>
              </a:rPr>
              <a:t> </a:t>
            </a:r>
            <a:r>
              <a:rPr lang="en-GB" altLang="en-US" sz="2400" dirty="0">
                <a:solidFill>
                  <a:srgbClr val="FF0000"/>
                </a:solidFill>
                <a:effectLst/>
                <a:latin typeface="Arial" panose="020B0604020202020204" pitchFamily="34" charset="0"/>
              </a:rPr>
              <a:t>- Observer</a:t>
            </a:r>
          </a:p>
          <a:p>
            <a:pPr eaLnBrk="1" hangingPunct="1"/>
            <a:r>
              <a:rPr lang="en-GB" altLang="en-US" sz="2400" i="1" dirty="0">
                <a:effectLst/>
                <a:latin typeface="Arial" panose="020B0604020202020204" pitchFamily="34" charset="0"/>
              </a:rPr>
              <a:t>“They target kids who are overweight, awkward and </a:t>
            </a:r>
            <a:r>
              <a:rPr lang="en-GB" altLang="en-US" sz="2400" i="1" dirty="0" err="1">
                <a:effectLst/>
                <a:latin typeface="Arial" panose="020B0604020202020204" pitchFamily="34" charset="0"/>
              </a:rPr>
              <a:t>unco</a:t>
            </a:r>
            <a:r>
              <a:rPr lang="en-GB" altLang="en-US" sz="2400" i="1" dirty="0">
                <a:effectLst/>
                <a:latin typeface="Arial" panose="020B0604020202020204" pitchFamily="34" charset="0"/>
              </a:rPr>
              <a:t>-ordinated (for verbal bullying) </a:t>
            </a:r>
            <a:r>
              <a:rPr lang="en-GB" altLang="en-US" sz="2400" dirty="0">
                <a:solidFill>
                  <a:srgbClr val="FF0000"/>
                </a:solidFill>
                <a:effectLst/>
                <a:latin typeface="Arial" panose="020B0604020202020204" pitchFamily="34" charset="0"/>
              </a:rPr>
              <a:t>- Observer</a:t>
            </a:r>
          </a:p>
          <a:p>
            <a:pPr eaLnBrk="1" hangingPunct="1"/>
            <a:r>
              <a:rPr lang="en-GB" altLang="en-US" sz="2400" i="1" dirty="0">
                <a:effectLst/>
                <a:latin typeface="Arial" panose="020B0604020202020204" pitchFamily="34" charset="0"/>
              </a:rPr>
              <a:t>“Honestly, there’s that feeling that I was just the one! I was bullied because I spoke funny, was a bit ‘girly’, and was overweight.” - Victim</a:t>
            </a:r>
          </a:p>
          <a:p>
            <a:pPr eaLnBrk="1" hangingPunct="1"/>
            <a:r>
              <a:rPr lang="en-GB" altLang="en-US" sz="2400" i="1" dirty="0">
                <a:effectLst/>
                <a:latin typeface="Arial" panose="020B0604020202020204" pitchFamily="34" charset="0"/>
              </a:rPr>
              <a:t>“I don’t have much in common with them. They play netball, I ride a horse. They have lots of power tools, I garden!” - Victim</a:t>
            </a:r>
          </a:p>
        </p:txBody>
      </p:sp>
    </p:spTree>
    <p:extLst>
      <p:ext uri="{BB962C8B-B14F-4D97-AF65-F5344CB8AC3E}">
        <p14:creationId xmlns:p14="http://schemas.microsoft.com/office/powerpoint/2010/main" val="369385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defRPr/>
            </a:pPr>
            <a:r>
              <a:rPr lang="en-GB" altLang="en-US"/>
              <a:t>Profile of a victim</a:t>
            </a:r>
          </a:p>
        </p:txBody>
      </p:sp>
      <p:sp>
        <p:nvSpPr>
          <p:cNvPr id="29699" name="Rectangle 3"/>
          <p:cNvSpPr>
            <a:spLocks noGrp="1" noChangeArrowheads="1"/>
          </p:cNvSpPr>
          <p:nvPr>
            <p:ph type="body" idx="1"/>
          </p:nvPr>
        </p:nvSpPr>
        <p:spPr/>
        <p:txBody>
          <a:bodyPr/>
          <a:lstStyle/>
          <a:p>
            <a:pPr eaLnBrk="1" hangingPunct="1">
              <a:defRPr/>
            </a:pPr>
            <a:r>
              <a:rPr lang="en-GB" altLang="en-US" sz="2000" dirty="0">
                <a:latin typeface="Arial" charset="0"/>
              </a:rPr>
              <a:t>S</a:t>
            </a:r>
            <a:r>
              <a:rPr lang="en-GB" altLang="en-US" sz="2000" dirty="0">
                <a:effectLst/>
                <a:latin typeface="Arial" charset="0"/>
              </a:rPr>
              <a:t>ome are passive and loners.  </a:t>
            </a:r>
          </a:p>
          <a:p>
            <a:pPr eaLnBrk="1" hangingPunct="1">
              <a:defRPr/>
            </a:pPr>
            <a:r>
              <a:rPr lang="en-GB" altLang="en-US" sz="2000" dirty="0">
                <a:effectLst/>
                <a:latin typeface="Arial" charset="0"/>
              </a:rPr>
              <a:t>They cry easily.   </a:t>
            </a:r>
          </a:p>
          <a:p>
            <a:pPr eaLnBrk="1" hangingPunct="1">
              <a:defRPr/>
            </a:pPr>
            <a:r>
              <a:rPr lang="en-GB" altLang="en-US" sz="2000" dirty="0">
                <a:effectLst/>
                <a:latin typeface="Arial" charset="0"/>
              </a:rPr>
              <a:t>They lack self-defence skills.  </a:t>
            </a:r>
          </a:p>
          <a:p>
            <a:pPr eaLnBrk="1" hangingPunct="1">
              <a:defRPr/>
            </a:pPr>
            <a:r>
              <a:rPr lang="en-GB" altLang="en-US" sz="2000" dirty="0">
                <a:effectLst/>
                <a:latin typeface="Arial" charset="0"/>
              </a:rPr>
              <a:t>They aren't able to dodge a conflict with humour and don't think very quickly on their feet.  </a:t>
            </a:r>
          </a:p>
          <a:p>
            <a:pPr eaLnBrk="1" hangingPunct="1">
              <a:defRPr/>
            </a:pPr>
            <a:r>
              <a:rPr lang="en-GB" altLang="en-US" sz="2000" dirty="0">
                <a:effectLst/>
                <a:latin typeface="Arial" charset="0"/>
              </a:rPr>
              <a:t>About ten to fifteen percent of victims can be described as, "provocative victims."  </a:t>
            </a:r>
          </a:p>
          <a:p>
            <a:pPr eaLnBrk="1" hangingPunct="1">
              <a:defRPr/>
            </a:pPr>
            <a:r>
              <a:rPr lang="en-GB" altLang="en-US" sz="2000" dirty="0">
                <a:effectLst/>
                <a:latin typeface="Arial" charset="0"/>
              </a:rPr>
              <a:t>These children are restless and easily aroused emotionally.  They are teasers.  They fight back against bullies and come back for more.  Less skilled in fighting than bullies, they mostly lose those fights. </a:t>
            </a:r>
          </a:p>
          <a:p>
            <a:pPr eaLnBrk="1" hangingPunct="1">
              <a:defRPr/>
            </a:pPr>
            <a:endParaRPr lang="en-GB" altLang="en-US" sz="2000" dirty="0">
              <a:effectLst/>
              <a:latin typeface="Arial" charset="0"/>
            </a:endParaRPr>
          </a:p>
          <a:p>
            <a:pPr eaLnBrk="1" hangingPunct="1">
              <a:defRPr/>
            </a:pPr>
            <a:endParaRPr lang="en-GB" altLang="en-US" sz="2000" dirty="0"/>
          </a:p>
        </p:txBody>
      </p:sp>
    </p:spTree>
    <p:extLst>
      <p:ext uri="{BB962C8B-B14F-4D97-AF65-F5344CB8AC3E}">
        <p14:creationId xmlns:p14="http://schemas.microsoft.com/office/powerpoint/2010/main" val="27553357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en-GB" altLang="en-US" sz="3200" dirty="0"/>
              <a:t>Key characteristics that protect children from being bullied (Katz et al., 2001)</a:t>
            </a:r>
            <a:r>
              <a:rPr lang="en-GB" altLang="en-US" dirty="0"/>
              <a:t> </a:t>
            </a:r>
          </a:p>
        </p:txBody>
      </p:sp>
      <p:sp>
        <p:nvSpPr>
          <p:cNvPr id="23555" name="Rectangle 3"/>
          <p:cNvSpPr>
            <a:spLocks noGrp="1" noChangeArrowheads="1"/>
          </p:cNvSpPr>
          <p:nvPr>
            <p:ph type="body" idx="1"/>
          </p:nvPr>
        </p:nvSpPr>
        <p:spPr/>
        <p:txBody>
          <a:bodyPr/>
          <a:lstStyle/>
          <a:p>
            <a:pPr eaLnBrk="1" hangingPunct="1">
              <a:defRPr/>
            </a:pPr>
            <a:endParaRPr lang="en-US" altLang="en-US"/>
          </a:p>
        </p:txBody>
      </p:sp>
      <p:pic>
        <p:nvPicPr>
          <p:cNvPr id="19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 y="1628775"/>
            <a:ext cx="8161338" cy="448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36001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 of parents in bullying</a:t>
            </a:r>
          </a:p>
        </p:txBody>
      </p:sp>
      <p:sp>
        <p:nvSpPr>
          <p:cNvPr id="3" name="Content Placeholder 2"/>
          <p:cNvSpPr>
            <a:spLocks noGrp="1"/>
          </p:cNvSpPr>
          <p:nvPr>
            <p:ph idx="1"/>
          </p:nvPr>
        </p:nvSpPr>
        <p:spPr>
          <a:xfrm>
            <a:off x="251520" y="1556792"/>
            <a:ext cx="8229600" cy="4525963"/>
          </a:xfrm>
        </p:spPr>
        <p:txBody>
          <a:bodyPr/>
          <a:lstStyle/>
          <a:p>
            <a:r>
              <a:rPr lang="en-GB" sz="2400" dirty="0"/>
              <a:t>Being aware of the new leaflets being used</a:t>
            </a:r>
          </a:p>
          <a:p>
            <a:r>
              <a:rPr lang="en-GB" sz="2400" dirty="0"/>
              <a:t>Working in partnership with school to reduce bullying </a:t>
            </a:r>
          </a:p>
          <a:p>
            <a:r>
              <a:rPr lang="en-GB" sz="2400" dirty="0"/>
              <a:t>Accept that children who bully need as much help as the victims do (if not more) .</a:t>
            </a:r>
          </a:p>
          <a:p>
            <a:r>
              <a:rPr lang="en-GB" sz="2400" dirty="0"/>
              <a:t>Attend school requests to talk about the incident (as a parents of a bully as well as those of a victim)</a:t>
            </a:r>
          </a:p>
          <a:p>
            <a:r>
              <a:rPr lang="en-GB" sz="2400" dirty="0"/>
              <a:t>If your child uses bullying methods to cope, teach them better ways to manage their feelings condemning or ‘over-punishing’ them makes the situation worse. If you feel the need to punish – use ‘appropriate consequences’.</a:t>
            </a:r>
          </a:p>
          <a:p>
            <a:endParaRPr lang="en-GB" sz="2400" dirty="0"/>
          </a:p>
          <a:p>
            <a:endParaRPr lang="en-GB" sz="1800" dirty="0"/>
          </a:p>
        </p:txBody>
      </p:sp>
    </p:spTree>
    <p:extLst>
      <p:ext uri="{BB962C8B-B14F-4D97-AF65-F5344CB8AC3E}">
        <p14:creationId xmlns:p14="http://schemas.microsoft.com/office/powerpoint/2010/main" val="375503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FF0000"/>
                </a:solidFill>
              </a:rPr>
              <a:t>If your child has been bullying others</a:t>
            </a:r>
          </a:p>
        </p:txBody>
      </p:sp>
      <p:sp>
        <p:nvSpPr>
          <p:cNvPr id="3" name="Content Placeholder 2"/>
          <p:cNvSpPr>
            <a:spLocks noGrp="1"/>
          </p:cNvSpPr>
          <p:nvPr>
            <p:ph idx="1"/>
          </p:nvPr>
        </p:nvSpPr>
        <p:spPr/>
        <p:txBody>
          <a:bodyPr/>
          <a:lstStyle/>
          <a:p>
            <a:r>
              <a:rPr lang="en-GB" dirty="0"/>
              <a:t>Don’t panic – help is at hand</a:t>
            </a:r>
          </a:p>
          <a:p>
            <a:r>
              <a:rPr lang="en-GB" dirty="0"/>
              <a:t>Reassure your child that you will be helping them change their behaviours</a:t>
            </a:r>
          </a:p>
          <a:p>
            <a:r>
              <a:rPr lang="en-GB" dirty="0"/>
              <a:t>Understand that school will profile them to see where they may need to be helped  (ABQ-C)</a:t>
            </a:r>
          </a:p>
        </p:txBody>
      </p:sp>
    </p:spTree>
    <p:extLst>
      <p:ext uri="{BB962C8B-B14F-4D97-AF65-F5344CB8AC3E}">
        <p14:creationId xmlns:p14="http://schemas.microsoft.com/office/powerpoint/2010/main" val="29673039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solidFill>
                  <a:srgbClr val="FF0000"/>
                </a:solidFill>
              </a:rPr>
              <a:t>If your child has been a victim of bullying</a:t>
            </a:r>
          </a:p>
        </p:txBody>
      </p:sp>
      <p:sp>
        <p:nvSpPr>
          <p:cNvPr id="3" name="Content Placeholder 2"/>
          <p:cNvSpPr>
            <a:spLocks noGrp="1"/>
          </p:cNvSpPr>
          <p:nvPr>
            <p:ph idx="1"/>
          </p:nvPr>
        </p:nvSpPr>
        <p:spPr/>
        <p:txBody>
          <a:bodyPr/>
          <a:lstStyle/>
          <a:p>
            <a:r>
              <a:rPr lang="en-GB" dirty="0"/>
              <a:t>Don’t panic – help is at hand</a:t>
            </a:r>
          </a:p>
          <a:p>
            <a:r>
              <a:rPr lang="en-GB" dirty="0"/>
              <a:t>Reassure your child that you will be there to  support and help them and the child who has been bullying others</a:t>
            </a:r>
          </a:p>
          <a:p>
            <a:r>
              <a:rPr lang="en-GB" dirty="0"/>
              <a:t>Understand that school has a range of support mechanisms in place (ELSA, Well-being) to support your child</a:t>
            </a:r>
          </a:p>
          <a:p>
            <a:r>
              <a:rPr lang="en-GB" dirty="0"/>
              <a:t>Work at a class /school level will continue</a:t>
            </a:r>
          </a:p>
        </p:txBody>
      </p:sp>
    </p:spTree>
    <p:extLst>
      <p:ext uri="{BB962C8B-B14F-4D97-AF65-F5344CB8AC3E}">
        <p14:creationId xmlns:p14="http://schemas.microsoft.com/office/powerpoint/2010/main" val="37440635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Anti-bullying </a:t>
            </a:r>
            <a:r>
              <a:rPr lang="en-GB" dirty="0"/>
              <a:t>Questionnaire</a:t>
            </a:r>
          </a:p>
        </p:txBody>
      </p:sp>
      <p:pic>
        <p:nvPicPr>
          <p:cNvPr id="4" name="Content Placeholder 3"/>
          <p:cNvPicPr>
            <a:picLocks noGrp="1" noChangeAspect="1"/>
          </p:cNvPicPr>
          <p:nvPr>
            <p:ph idx="1"/>
          </p:nvPr>
        </p:nvPicPr>
        <p:blipFill>
          <a:blip r:embed="rId2"/>
          <a:stretch>
            <a:fillRect/>
          </a:stretch>
        </p:blipFill>
        <p:spPr>
          <a:xfrm>
            <a:off x="457200" y="2501140"/>
            <a:ext cx="8229600" cy="2724083"/>
          </a:xfrm>
          <a:prstGeom prst="rect">
            <a:avLst/>
          </a:prstGeom>
        </p:spPr>
      </p:pic>
    </p:spTree>
    <p:extLst>
      <p:ext uri="{BB962C8B-B14F-4D97-AF65-F5344CB8AC3E}">
        <p14:creationId xmlns:p14="http://schemas.microsoft.com/office/powerpoint/2010/main" val="2417652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Sources of help for parents in Jersey</a:t>
            </a:r>
          </a:p>
        </p:txBody>
      </p:sp>
      <p:sp>
        <p:nvSpPr>
          <p:cNvPr id="3" name="Content Placeholder 2"/>
          <p:cNvSpPr>
            <a:spLocks noGrp="1"/>
          </p:cNvSpPr>
          <p:nvPr>
            <p:ph idx="1"/>
          </p:nvPr>
        </p:nvSpPr>
        <p:spPr/>
        <p:txBody>
          <a:bodyPr/>
          <a:lstStyle/>
          <a:p>
            <a:r>
              <a:rPr lang="en-GB" dirty="0"/>
              <a:t>Parentscope</a:t>
            </a:r>
          </a:p>
          <a:p>
            <a:r>
              <a:rPr lang="en-GB" dirty="0"/>
              <a:t>The Bridge</a:t>
            </a:r>
          </a:p>
          <a:p>
            <a:r>
              <a:rPr lang="en-GB" dirty="0"/>
              <a:t>Family Support Workers</a:t>
            </a:r>
          </a:p>
          <a:p>
            <a:r>
              <a:rPr lang="en-GB" dirty="0"/>
              <a:t>Triple P Training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7672445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23528" y="404664"/>
            <a:ext cx="8551275" cy="5649491"/>
          </a:xfrm>
          <a:prstGeom prst="rect">
            <a:avLst/>
          </a:prstGeom>
          <a:solidFill>
            <a:srgbClr val="FF0000"/>
          </a:solidFill>
        </p:spPr>
      </p:pic>
    </p:spTree>
    <p:extLst>
      <p:ext uri="{BB962C8B-B14F-4D97-AF65-F5344CB8AC3E}">
        <p14:creationId xmlns:p14="http://schemas.microsoft.com/office/powerpoint/2010/main" val="23120953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p:txBody>
          <a:bodyPr/>
          <a:lstStyle/>
          <a:p>
            <a:pPr>
              <a:defRPr/>
            </a:pPr>
            <a:r>
              <a:rPr lang="en-GB" dirty="0"/>
              <a:t>The importance of social groupings </a:t>
            </a:r>
          </a:p>
        </p:txBody>
      </p:sp>
      <p:sp>
        <p:nvSpPr>
          <p:cNvPr id="5" name="Subtitle 4"/>
          <p:cNvSpPr>
            <a:spLocks noGrp="1"/>
          </p:cNvSpPr>
          <p:nvPr>
            <p:ph type="subTitle" sz="quarter" idx="1"/>
          </p:nvPr>
        </p:nvSpPr>
        <p:spPr/>
        <p:txBody>
          <a:bodyPr/>
          <a:lstStyle/>
          <a:p>
            <a:pPr>
              <a:defRPr/>
            </a:pPr>
            <a:endParaRPr lang="en-GB" dirty="0"/>
          </a:p>
        </p:txBody>
      </p:sp>
    </p:spTree>
    <p:extLst>
      <p:ext uri="{BB962C8B-B14F-4D97-AF65-F5344CB8AC3E}">
        <p14:creationId xmlns:p14="http://schemas.microsoft.com/office/powerpoint/2010/main" val="35987033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Social dilemma</a:t>
            </a:r>
          </a:p>
        </p:txBody>
      </p:sp>
      <p:sp>
        <p:nvSpPr>
          <p:cNvPr id="3" name="Content Placeholder 2"/>
          <p:cNvSpPr>
            <a:spLocks noGrp="1"/>
          </p:cNvSpPr>
          <p:nvPr>
            <p:ph idx="1"/>
          </p:nvPr>
        </p:nvSpPr>
        <p:spPr/>
        <p:txBody>
          <a:bodyPr/>
          <a:lstStyle/>
          <a:p>
            <a:pPr>
              <a:defRPr/>
            </a:pPr>
            <a:r>
              <a:rPr lang="en-GB" dirty="0"/>
              <a:t>How would you feel witnessing someone being bullied?</a:t>
            </a:r>
          </a:p>
          <a:p>
            <a:pPr>
              <a:defRPr/>
            </a:pPr>
            <a:endParaRPr lang="en-GB" dirty="0"/>
          </a:p>
          <a:p>
            <a:pPr>
              <a:defRPr/>
            </a:pPr>
            <a:endParaRPr lang="en-GB" dirty="0"/>
          </a:p>
          <a:p>
            <a:pPr>
              <a:defRPr/>
            </a:pPr>
            <a:endParaRPr lang="en-GB" dirty="0"/>
          </a:p>
          <a:p>
            <a:pPr>
              <a:defRPr/>
            </a:pPr>
            <a:endParaRPr lang="en-GB" dirty="0"/>
          </a:p>
          <a:p>
            <a:pPr>
              <a:defRPr/>
            </a:pPr>
            <a:endParaRPr lang="en-GB" dirty="0"/>
          </a:p>
          <a:p>
            <a:pPr marL="0" indent="0">
              <a:buFontTx/>
              <a:buNone/>
              <a:defRPr/>
            </a:pPr>
            <a:r>
              <a:rPr lang="en-GB" dirty="0"/>
              <a:t>But what would you do about it?</a:t>
            </a:r>
          </a:p>
          <a:p>
            <a:pPr>
              <a:defRPr/>
            </a:pPr>
            <a:endParaRPr lang="en-GB" dirty="0">
              <a:effectLst/>
            </a:endParaRPr>
          </a:p>
          <a:p>
            <a:pPr marL="0" indent="0">
              <a:buFontTx/>
              <a:buNone/>
              <a:defRPr/>
            </a:pPr>
            <a:endParaRPr lang="en-GB" dirty="0"/>
          </a:p>
        </p:txBody>
      </p:sp>
      <p:pic>
        <p:nvPicPr>
          <p:cNvPr id="675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2276475"/>
            <a:ext cx="2376487" cy="341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47870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dirty="0"/>
              <a:t>The Cycle of Bullying</a:t>
            </a:r>
          </a:p>
        </p:txBody>
      </p:sp>
      <p:sp>
        <p:nvSpPr>
          <p:cNvPr id="3" name="Content Placeholder 2"/>
          <p:cNvSpPr>
            <a:spLocks noGrp="1"/>
          </p:cNvSpPr>
          <p:nvPr>
            <p:ph idx="1"/>
          </p:nvPr>
        </p:nvSpPr>
        <p:spPr/>
        <p:txBody>
          <a:bodyPr/>
          <a:lstStyle/>
          <a:p>
            <a:pPr eaLnBrk="1" hangingPunct="1">
              <a:defRPr/>
            </a:pPr>
            <a:endParaRPr lang="en-GB" dirty="0"/>
          </a:p>
        </p:txBody>
      </p:sp>
      <p:pic>
        <p:nvPicPr>
          <p:cNvPr id="60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533525"/>
            <a:ext cx="8386762" cy="5113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38494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Higher bullying cultures</a:t>
            </a:r>
          </a:p>
        </p:txBody>
      </p:sp>
      <p:pic>
        <p:nvPicPr>
          <p:cNvPr id="4" name="Content Placeholder 3"/>
          <p:cNvPicPr>
            <a:picLocks noGrp="1" noChangeAspect="1"/>
          </p:cNvPicPr>
          <p:nvPr>
            <p:ph idx="1"/>
          </p:nvPr>
        </p:nvPicPr>
        <p:blipFill>
          <a:blip r:embed="rId2"/>
          <a:stretch>
            <a:fillRect/>
          </a:stretch>
        </p:blipFill>
        <p:spPr>
          <a:xfrm>
            <a:off x="1763688" y="1556792"/>
            <a:ext cx="5423971" cy="4525963"/>
          </a:xfrm>
          <a:prstGeom prst="rect">
            <a:avLst/>
          </a:prstGeom>
        </p:spPr>
      </p:pic>
    </p:spTree>
    <p:extLst>
      <p:ext uri="{BB962C8B-B14F-4D97-AF65-F5344CB8AC3E}">
        <p14:creationId xmlns:p14="http://schemas.microsoft.com/office/powerpoint/2010/main" val="1862816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Lower bullying cultures</a:t>
            </a:r>
          </a:p>
        </p:txBody>
      </p:sp>
      <p:pic>
        <p:nvPicPr>
          <p:cNvPr id="4" name="Content Placeholder 3"/>
          <p:cNvPicPr>
            <a:picLocks noGrp="1" noChangeAspect="1"/>
          </p:cNvPicPr>
          <p:nvPr>
            <p:ph idx="1"/>
          </p:nvPr>
        </p:nvPicPr>
        <p:blipFill>
          <a:blip r:embed="rId2"/>
          <a:stretch>
            <a:fillRect/>
          </a:stretch>
        </p:blipFill>
        <p:spPr>
          <a:xfrm>
            <a:off x="1763688" y="1772816"/>
            <a:ext cx="5577761" cy="4353347"/>
          </a:xfrm>
          <a:prstGeom prst="rect">
            <a:avLst/>
          </a:prstGeom>
        </p:spPr>
      </p:pic>
    </p:spTree>
    <p:extLst>
      <p:ext uri="{BB962C8B-B14F-4D97-AF65-F5344CB8AC3E}">
        <p14:creationId xmlns:p14="http://schemas.microsoft.com/office/powerpoint/2010/main" val="8124871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defRPr/>
            </a:pPr>
            <a:r>
              <a:rPr lang="en-GB" altLang="en-US" dirty="0"/>
              <a:t>How do we move children </a:t>
            </a:r>
            <a:br>
              <a:rPr lang="en-GB" altLang="en-US" dirty="0"/>
            </a:br>
            <a:r>
              <a:rPr lang="en-GB" altLang="en-US" dirty="0"/>
              <a:t>from A – G ?</a:t>
            </a:r>
          </a:p>
        </p:txBody>
      </p:sp>
      <p:sp>
        <p:nvSpPr>
          <p:cNvPr id="48131" name="Rectangle 3"/>
          <p:cNvSpPr>
            <a:spLocks noGrp="1" noChangeArrowheads="1"/>
          </p:cNvSpPr>
          <p:nvPr>
            <p:ph type="body" idx="1"/>
          </p:nvPr>
        </p:nvSpPr>
        <p:spPr/>
        <p:txBody>
          <a:bodyPr/>
          <a:lstStyle/>
          <a:p>
            <a:pPr eaLnBrk="1" hangingPunct="1">
              <a:buFontTx/>
              <a:buNone/>
              <a:defRPr/>
            </a:pPr>
            <a:r>
              <a:rPr lang="en-GB" altLang="en-US" dirty="0"/>
              <a:t>Change is needed to facilitate movement in:</a:t>
            </a:r>
          </a:p>
          <a:p>
            <a:pPr eaLnBrk="1" hangingPunct="1">
              <a:defRPr/>
            </a:pPr>
            <a:r>
              <a:rPr lang="en-GB" altLang="en-US" dirty="0"/>
              <a:t>attitudes towards bullying</a:t>
            </a:r>
          </a:p>
          <a:p>
            <a:pPr eaLnBrk="1" hangingPunct="1">
              <a:defRPr/>
            </a:pPr>
            <a:r>
              <a:rPr lang="en-GB" altLang="en-US" dirty="0"/>
              <a:t>perceptions</a:t>
            </a:r>
          </a:p>
          <a:p>
            <a:pPr eaLnBrk="1" hangingPunct="1">
              <a:defRPr/>
            </a:pPr>
            <a:r>
              <a:rPr lang="en-GB" altLang="en-US" dirty="0"/>
              <a:t>practices in school</a:t>
            </a:r>
          </a:p>
          <a:p>
            <a:pPr eaLnBrk="1" hangingPunct="1">
              <a:defRPr/>
            </a:pPr>
            <a:r>
              <a:rPr lang="en-GB" altLang="en-US" dirty="0"/>
              <a:t>family support strands </a:t>
            </a:r>
          </a:p>
          <a:p>
            <a:pPr eaLnBrk="1" hangingPunct="1">
              <a:defRPr/>
            </a:pPr>
            <a:r>
              <a:rPr lang="en-GB" altLang="en-US" dirty="0"/>
              <a:t>Benefits of change needs to be delivered</a:t>
            </a:r>
          </a:p>
        </p:txBody>
      </p:sp>
    </p:spTree>
    <p:extLst>
      <p:ext uri="{BB962C8B-B14F-4D97-AF65-F5344CB8AC3E}">
        <p14:creationId xmlns:p14="http://schemas.microsoft.com/office/powerpoint/2010/main" val="37622671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a:t>
            </a:r>
          </a:p>
        </p:txBody>
      </p:sp>
      <p:sp>
        <p:nvSpPr>
          <p:cNvPr id="3" name="Content Placeholder 2"/>
          <p:cNvSpPr>
            <a:spLocks noGrp="1"/>
          </p:cNvSpPr>
          <p:nvPr>
            <p:ph idx="1"/>
          </p:nvPr>
        </p:nvSpPr>
        <p:spPr/>
        <p:txBody>
          <a:bodyPr/>
          <a:lstStyle/>
          <a:p>
            <a:pPr marL="0" indent="0">
              <a:buNone/>
            </a:pPr>
            <a:r>
              <a:rPr lang="en-GB" dirty="0"/>
              <a:t>                    </a:t>
            </a:r>
          </a:p>
          <a:p>
            <a:pPr marL="0" indent="0">
              <a:buNone/>
            </a:pPr>
            <a:r>
              <a:rPr lang="en-GB" dirty="0"/>
              <a:t>                            Child</a:t>
            </a:r>
          </a:p>
          <a:p>
            <a:pPr marL="0" indent="0">
              <a:buNone/>
            </a:pPr>
            <a:endParaRPr lang="en-GB" dirty="0"/>
          </a:p>
          <a:p>
            <a:pPr marL="0" indent="0">
              <a:buNone/>
            </a:pPr>
            <a:endParaRPr lang="en-GB" dirty="0"/>
          </a:p>
          <a:p>
            <a:pPr marL="0" indent="0">
              <a:buNone/>
            </a:pPr>
            <a:endParaRPr lang="en-GB" dirty="0"/>
          </a:p>
          <a:p>
            <a:pPr marL="0" indent="0">
              <a:buNone/>
            </a:pPr>
            <a:r>
              <a:rPr lang="en-GB" dirty="0"/>
              <a:t>        Bully                              Location</a:t>
            </a:r>
          </a:p>
        </p:txBody>
      </p:sp>
      <p:cxnSp>
        <p:nvCxnSpPr>
          <p:cNvPr id="5" name="Straight Arrow Connector 4"/>
          <p:cNvCxnSpPr/>
          <p:nvPr/>
        </p:nvCxnSpPr>
        <p:spPr>
          <a:xfrm flipH="1">
            <a:off x="2123728" y="2708920"/>
            <a:ext cx="1512168" cy="1872208"/>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4593704" y="2706618"/>
            <a:ext cx="1512168" cy="187451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H="1" flipV="1">
            <a:off x="2671222" y="4869160"/>
            <a:ext cx="2727920" cy="3016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7502736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a:t>
            </a:r>
          </a:p>
        </p:txBody>
      </p:sp>
      <p:sp>
        <p:nvSpPr>
          <p:cNvPr id="3" name="Content Placeholder 2"/>
          <p:cNvSpPr>
            <a:spLocks noGrp="1"/>
          </p:cNvSpPr>
          <p:nvPr>
            <p:ph idx="1"/>
          </p:nvPr>
        </p:nvSpPr>
        <p:spPr/>
        <p:txBody>
          <a:bodyPr/>
          <a:lstStyle/>
          <a:p>
            <a:pPr marL="0" indent="0">
              <a:buNone/>
            </a:pPr>
            <a:r>
              <a:rPr lang="en-GB" dirty="0"/>
              <a:t>                    </a:t>
            </a:r>
          </a:p>
          <a:p>
            <a:pPr marL="0" indent="0">
              <a:buNone/>
            </a:pPr>
            <a:r>
              <a:rPr lang="en-GB" dirty="0"/>
              <a:t>                            </a:t>
            </a:r>
            <a:r>
              <a:rPr lang="en-GB" sz="4000" dirty="0">
                <a:solidFill>
                  <a:srgbClr val="FF0000"/>
                </a:solidFill>
                <a:latin typeface="Brush Script MT" panose="03060802040406070304" pitchFamily="66" charset="0"/>
              </a:rPr>
              <a:t>Child</a:t>
            </a:r>
          </a:p>
          <a:p>
            <a:pPr marL="0" indent="0">
              <a:buNone/>
            </a:pPr>
            <a:endParaRPr lang="en-GB" dirty="0"/>
          </a:p>
          <a:p>
            <a:pPr marL="0" indent="0">
              <a:buNone/>
            </a:pPr>
            <a:endParaRPr lang="en-GB" dirty="0"/>
          </a:p>
          <a:p>
            <a:pPr marL="0" indent="0">
              <a:buNone/>
            </a:pPr>
            <a:endParaRPr lang="en-GB" dirty="0"/>
          </a:p>
          <a:p>
            <a:pPr marL="0" indent="0">
              <a:buNone/>
            </a:pPr>
            <a:r>
              <a:rPr lang="en-GB" dirty="0"/>
              <a:t>        Bully                              Location</a:t>
            </a:r>
          </a:p>
        </p:txBody>
      </p:sp>
      <p:cxnSp>
        <p:nvCxnSpPr>
          <p:cNvPr id="5" name="Straight Arrow Connector 4"/>
          <p:cNvCxnSpPr/>
          <p:nvPr/>
        </p:nvCxnSpPr>
        <p:spPr>
          <a:xfrm flipH="1">
            <a:off x="2195736" y="2852936"/>
            <a:ext cx="1512168" cy="1872208"/>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4643058" y="2812088"/>
            <a:ext cx="1512168" cy="187451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H="1" flipV="1">
            <a:off x="2682662" y="5013176"/>
            <a:ext cx="2727920" cy="3016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1637302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a:t>
            </a:r>
          </a:p>
        </p:txBody>
      </p:sp>
      <p:sp>
        <p:nvSpPr>
          <p:cNvPr id="3" name="Content Placeholder 2"/>
          <p:cNvSpPr>
            <a:spLocks noGrp="1"/>
          </p:cNvSpPr>
          <p:nvPr>
            <p:ph idx="1"/>
          </p:nvPr>
        </p:nvSpPr>
        <p:spPr/>
        <p:txBody>
          <a:bodyPr/>
          <a:lstStyle/>
          <a:p>
            <a:pPr marL="0" indent="0">
              <a:buNone/>
            </a:pPr>
            <a:r>
              <a:rPr lang="en-GB" dirty="0"/>
              <a:t>                    </a:t>
            </a:r>
          </a:p>
          <a:p>
            <a:pPr marL="0" indent="0">
              <a:buNone/>
            </a:pPr>
            <a:r>
              <a:rPr lang="en-GB" dirty="0"/>
              <a:t>                            Child</a:t>
            </a:r>
          </a:p>
          <a:p>
            <a:pPr marL="0" indent="0">
              <a:buNone/>
            </a:pPr>
            <a:endParaRPr lang="en-GB" dirty="0"/>
          </a:p>
          <a:p>
            <a:pPr marL="0" indent="0">
              <a:buNone/>
            </a:pPr>
            <a:endParaRPr lang="en-GB" dirty="0"/>
          </a:p>
          <a:p>
            <a:pPr marL="0" indent="0">
              <a:buNone/>
            </a:pPr>
            <a:endParaRPr lang="en-GB" dirty="0"/>
          </a:p>
          <a:p>
            <a:pPr marL="0" indent="0">
              <a:buNone/>
            </a:pPr>
            <a:r>
              <a:rPr lang="en-GB" dirty="0"/>
              <a:t>        Bully                              </a:t>
            </a:r>
            <a:r>
              <a:rPr lang="en-GB" sz="4000" dirty="0">
                <a:solidFill>
                  <a:srgbClr val="FF0000"/>
                </a:solidFill>
                <a:latin typeface="Brush Script MT" panose="03060802040406070304" pitchFamily="66" charset="0"/>
              </a:rPr>
              <a:t>Location</a:t>
            </a:r>
          </a:p>
        </p:txBody>
      </p:sp>
      <p:cxnSp>
        <p:nvCxnSpPr>
          <p:cNvPr id="5" name="Straight Arrow Connector 4"/>
          <p:cNvCxnSpPr/>
          <p:nvPr/>
        </p:nvCxnSpPr>
        <p:spPr>
          <a:xfrm flipH="1">
            <a:off x="2123728" y="2708920"/>
            <a:ext cx="1512168" cy="1872208"/>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4593704" y="2706618"/>
            <a:ext cx="1512168" cy="187451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H="1" flipV="1">
            <a:off x="2671222" y="4869160"/>
            <a:ext cx="2727920" cy="3016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352221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a:t>
            </a:r>
          </a:p>
        </p:txBody>
      </p:sp>
      <p:sp>
        <p:nvSpPr>
          <p:cNvPr id="3" name="Content Placeholder 2"/>
          <p:cNvSpPr>
            <a:spLocks noGrp="1"/>
          </p:cNvSpPr>
          <p:nvPr>
            <p:ph idx="1"/>
          </p:nvPr>
        </p:nvSpPr>
        <p:spPr/>
        <p:txBody>
          <a:bodyPr/>
          <a:lstStyle/>
          <a:p>
            <a:pPr marL="0" indent="0">
              <a:buNone/>
            </a:pPr>
            <a:r>
              <a:rPr lang="en-GB" dirty="0"/>
              <a:t>                    </a:t>
            </a:r>
          </a:p>
          <a:p>
            <a:pPr marL="0" indent="0">
              <a:buNone/>
            </a:pPr>
            <a:r>
              <a:rPr lang="en-GB" dirty="0"/>
              <a:t>                            </a:t>
            </a:r>
            <a:r>
              <a:rPr lang="en-GB" dirty="0">
                <a:latin typeface="Brush Script MT" panose="03060802040406070304" pitchFamily="66" charset="0"/>
              </a:rPr>
              <a:t>Child</a:t>
            </a:r>
          </a:p>
          <a:p>
            <a:pPr marL="0" indent="0">
              <a:buNone/>
            </a:pPr>
            <a:endParaRPr lang="en-GB" dirty="0">
              <a:latin typeface="Brush Script MT" panose="03060802040406070304" pitchFamily="66" charset="0"/>
            </a:endParaRPr>
          </a:p>
          <a:p>
            <a:pPr marL="0" indent="0">
              <a:buNone/>
            </a:pPr>
            <a:endParaRPr lang="en-GB" dirty="0">
              <a:latin typeface="Brush Script MT" panose="03060802040406070304" pitchFamily="66" charset="0"/>
            </a:endParaRPr>
          </a:p>
          <a:p>
            <a:pPr marL="0" indent="0">
              <a:buNone/>
            </a:pPr>
            <a:endParaRPr lang="en-GB" dirty="0">
              <a:latin typeface="Brush Script MT" panose="03060802040406070304" pitchFamily="66" charset="0"/>
            </a:endParaRPr>
          </a:p>
          <a:p>
            <a:pPr marL="0" indent="0">
              <a:buNone/>
            </a:pPr>
            <a:r>
              <a:rPr lang="en-GB" dirty="0">
                <a:latin typeface="Brush Script MT" panose="03060802040406070304" pitchFamily="66" charset="0"/>
              </a:rPr>
              <a:t>        </a:t>
            </a:r>
            <a:r>
              <a:rPr lang="en-GB" sz="4000" dirty="0">
                <a:solidFill>
                  <a:srgbClr val="FF0000"/>
                </a:solidFill>
                <a:latin typeface="Brush Script MT" panose="03060802040406070304" pitchFamily="66" charset="0"/>
              </a:rPr>
              <a:t>Bully</a:t>
            </a:r>
            <a:r>
              <a:rPr lang="en-GB" dirty="0">
                <a:latin typeface="Brush Script MT" panose="03060802040406070304" pitchFamily="66" charset="0"/>
              </a:rPr>
              <a:t>                              Location</a:t>
            </a:r>
          </a:p>
        </p:txBody>
      </p:sp>
      <p:cxnSp>
        <p:nvCxnSpPr>
          <p:cNvPr id="5" name="Straight Arrow Connector 4"/>
          <p:cNvCxnSpPr/>
          <p:nvPr/>
        </p:nvCxnSpPr>
        <p:spPr>
          <a:xfrm flipH="1">
            <a:off x="2123728" y="2708920"/>
            <a:ext cx="1512168" cy="1872208"/>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4593704" y="2706618"/>
            <a:ext cx="1512168" cy="187451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H="1" flipV="1">
            <a:off x="2671222" y="4869160"/>
            <a:ext cx="2727920" cy="3016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1448461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a:t>
            </a:r>
          </a:p>
        </p:txBody>
      </p:sp>
      <p:sp>
        <p:nvSpPr>
          <p:cNvPr id="3" name="Content Placeholder 2"/>
          <p:cNvSpPr>
            <a:spLocks noGrp="1"/>
          </p:cNvSpPr>
          <p:nvPr>
            <p:ph idx="1"/>
          </p:nvPr>
        </p:nvSpPr>
        <p:spPr/>
        <p:txBody>
          <a:bodyPr/>
          <a:lstStyle/>
          <a:p>
            <a:pPr marL="0" indent="0">
              <a:buNone/>
            </a:pPr>
            <a:r>
              <a:rPr lang="en-GB" dirty="0"/>
              <a:t>                    </a:t>
            </a:r>
          </a:p>
          <a:p>
            <a:pPr marL="0" indent="0">
              <a:buNone/>
            </a:pPr>
            <a:r>
              <a:rPr lang="en-GB" dirty="0"/>
              <a:t>                            </a:t>
            </a:r>
            <a:r>
              <a:rPr lang="en-GB" sz="4000" dirty="0">
                <a:solidFill>
                  <a:srgbClr val="FF0000"/>
                </a:solidFill>
                <a:latin typeface="Brush Script MT" panose="03060802040406070304" pitchFamily="66" charset="0"/>
              </a:rPr>
              <a:t>Child</a:t>
            </a:r>
          </a:p>
          <a:p>
            <a:pPr marL="0" indent="0">
              <a:buNone/>
            </a:pPr>
            <a:endParaRPr lang="en-GB" sz="4000" dirty="0">
              <a:solidFill>
                <a:srgbClr val="FF0000"/>
              </a:solidFill>
              <a:latin typeface="Brush Script MT" panose="03060802040406070304" pitchFamily="66" charset="0"/>
            </a:endParaRPr>
          </a:p>
          <a:p>
            <a:pPr marL="0" indent="0">
              <a:buNone/>
            </a:pPr>
            <a:endParaRPr lang="en-GB" sz="4000" dirty="0">
              <a:solidFill>
                <a:srgbClr val="FF0000"/>
              </a:solidFill>
              <a:latin typeface="Brush Script MT" panose="03060802040406070304" pitchFamily="66" charset="0"/>
            </a:endParaRPr>
          </a:p>
          <a:p>
            <a:pPr marL="0" indent="0">
              <a:buNone/>
            </a:pPr>
            <a:r>
              <a:rPr lang="en-GB" sz="4000" dirty="0">
                <a:solidFill>
                  <a:srgbClr val="FF0000"/>
                </a:solidFill>
                <a:latin typeface="Brush Script MT" panose="03060802040406070304" pitchFamily="66" charset="0"/>
              </a:rPr>
              <a:t>        Bully                     Location</a:t>
            </a:r>
          </a:p>
        </p:txBody>
      </p:sp>
      <p:cxnSp>
        <p:nvCxnSpPr>
          <p:cNvPr id="5" name="Straight Arrow Connector 4"/>
          <p:cNvCxnSpPr/>
          <p:nvPr/>
        </p:nvCxnSpPr>
        <p:spPr>
          <a:xfrm flipH="1">
            <a:off x="2123728" y="2708920"/>
            <a:ext cx="1512168" cy="1872208"/>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a:off x="4593704" y="2706618"/>
            <a:ext cx="1512168" cy="187451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H="1" flipV="1">
            <a:off x="2671222" y="4869160"/>
            <a:ext cx="2727920" cy="30162"/>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6805067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The project</a:t>
            </a:r>
          </a:p>
        </p:txBody>
      </p:sp>
      <p:sp>
        <p:nvSpPr>
          <p:cNvPr id="5" name="Subtitle 4"/>
          <p:cNvSpPr>
            <a:spLocks noGrp="1"/>
          </p:cNvSpPr>
          <p:nvPr>
            <p:ph type="subTitle" idx="1"/>
          </p:nvPr>
        </p:nvSpPr>
        <p:spPr/>
        <p:txBody>
          <a:bodyPr/>
          <a:lstStyle/>
          <a:p>
            <a:r>
              <a:rPr lang="en-GB" dirty="0"/>
              <a:t>What next?</a:t>
            </a:r>
          </a:p>
        </p:txBody>
      </p:sp>
    </p:spTree>
    <p:extLst>
      <p:ext uri="{BB962C8B-B14F-4D97-AF65-F5344CB8AC3E}">
        <p14:creationId xmlns:p14="http://schemas.microsoft.com/office/powerpoint/2010/main" val="321786107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Staff have been trained…</a:t>
            </a:r>
          </a:p>
          <a:p>
            <a:r>
              <a:rPr lang="en-GB" dirty="0"/>
              <a:t>Parents are now aware…</a:t>
            </a:r>
          </a:p>
          <a:p>
            <a:r>
              <a:rPr lang="en-GB" dirty="0"/>
              <a:t>Pupils need to engaged in the project</a:t>
            </a:r>
          </a:p>
        </p:txBody>
      </p:sp>
    </p:spTree>
    <p:extLst>
      <p:ext uri="{BB962C8B-B14F-4D97-AF65-F5344CB8AC3E}">
        <p14:creationId xmlns:p14="http://schemas.microsoft.com/office/powerpoint/2010/main" val="322524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can your child expect?</a:t>
            </a:r>
          </a:p>
        </p:txBody>
      </p:sp>
      <p:sp>
        <p:nvSpPr>
          <p:cNvPr id="3" name="Content Placeholder 2"/>
          <p:cNvSpPr>
            <a:spLocks noGrp="1"/>
          </p:cNvSpPr>
          <p:nvPr>
            <p:ph idx="1"/>
          </p:nvPr>
        </p:nvSpPr>
        <p:spPr/>
        <p:txBody>
          <a:bodyPr/>
          <a:lstStyle/>
          <a:p>
            <a:r>
              <a:rPr lang="en-GB" dirty="0"/>
              <a:t>An assembly exploring bullying</a:t>
            </a:r>
          </a:p>
          <a:p>
            <a:r>
              <a:rPr lang="en-GB" dirty="0"/>
              <a:t>Some class work around bullying</a:t>
            </a:r>
          </a:p>
          <a:p>
            <a:r>
              <a:rPr lang="en-GB" dirty="0"/>
              <a:t>Guidelines on how to manage a  bullying situation</a:t>
            </a:r>
          </a:p>
          <a:p>
            <a:r>
              <a:rPr lang="en-GB" dirty="0"/>
              <a:t> Complete a baseline questionnaire (Y3-6) at school</a:t>
            </a:r>
          </a:p>
        </p:txBody>
      </p:sp>
    </p:spTree>
    <p:extLst>
      <p:ext uri="{BB962C8B-B14F-4D97-AF65-F5344CB8AC3E}">
        <p14:creationId xmlns:p14="http://schemas.microsoft.com/office/powerpoint/2010/main" val="22218756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they are being bullied</a:t>
            </a:r>
          </a:p>
        </p:txBody>
      </p:sp>
      <p:sp>
        <p:nvSpPr>
          <p:cNvPr id="3" name="Content Placeholder 2"/>
          <p:cNvSpPr>
            <a:spLocks noGrp="1"/>
          </p:cNvSpPr>
          <p:nvPr>
            <p:ph idx="1"/>
          </p:nvPr>
        </p:nvSpPr>
        <p:spPr/>
        <p:txBody>
          <a:bodyPr/>
          <a:lstStyle/>
          <a:p>
            <a:r>
              <a:rPr lang="en-GB" dirty="0"/>
              <a:t>Encouraged to tell someone</a:t>
            </a:r>
          </a:p>
          <a:p>
            <a:r>
              <a:rPr lang="en-GB" dirty="0"/>
              <a:t>Given a leaflet to bring home</a:t>
            </a:r>
          </a:p>
          <a:p>
            <a:r>
              <a:rPr lang="en-GB" dirty="0"/>
              <a:t>Supported through friendship groups</a:t>
            </a:r>
          </a:p>
          <a:p>
            <a:r>
              <a:rPr lang="en-GB" dirty="0"/>
              <a:t>Given opportunities to talk when needed</a:t>
            </a:r>
          </a:p>
        </p:txBody>
      </p:sp>
    </p:spTree>
    <p:extLst>
      <p:ext uri="{BB962C8B-B14F-4D97-AF65-F5344CB8AC3E}">
        <p14:creationId xmlns:p14="http://schemas.microsoft.com/office/powerpoint/2010/main" val="360206668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they have bullied someone </a:t>
            </a:r>
          </a:p>
        </p:txBody>
      </p:sp>
      <p:sp>
        <p:nvSpPr>
          <p:cNvPr id="3" name="Content Placeholder 2"/>
          <p:cNvSpPr>
            <a:spLocks noGrp="1"/>
          </p:cNvSpPr>
          <p:nvPr>
            <p:ph idx="1"/>
          </p:nvPr>
        </p:nvSpPr>
        <p:spPr/>
        <p:txBody>
          <a:bodyPr/>
          <a:lstStyle/>
          <a:p>
            <a:r>
              <a:rPr lang="en-GB" dirty="0"/>
              <a:t>Dealt with in a supportive manner</a:t>
            </a:r>
          </a:p>
          <a:p>
            <a:r>
              <a:rPr lang="en-GB" dirty="0"/>
              <a:t>Given a leaflet to bring home</a:t>
            </a:r>
          </a:p>
          <a:p>
            <a:r>
              <a:rPr lang="en-GB" dirty="0"/>
              <a:t>Asked to complete a EI questionnaire to help identify what help they will most benefit from</a:t>
            </a:r>
          </a:p>
          <a:p>
            <a:r>
              <a:rPr lang="en-GB" dirty="0"/>
              <a:t>Placed on an emotional support plan</a:t>
            </a:r>
          </a:p>
          <a:p>
            <a:r>
              <a:rPr lang="en-GB" dirty="0"/>
              <a:t>Encouraged to talk about their progress</a:t>
            </a:r>
          </a:p>
          <a:p>
            <a:endParaRPr lang="en-GB" dirty="0"/>
          </a:p>
          <a:p>
            <a:endParaRPr lang="en-GB" dirty="0"/>
          </a:p>
        </p:txBody>
      </p:sp>
    </p:spTree>
    <p:extLst>
      <p:ext uri="{BB962C8B-B14F-4D97-AF65-F5344CB8AC3E}">
        <p14:creationId xmlns:p14="http://schemas.microsoft.com/office/powerpoint/2010/main" val="12989169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defRPr/>
            </a:pPr>
            <a:br>
              <a:rPr lang="en-GB" altLang="en-US" dirty="0"/>
            </a:br>
            <a:r>
              <a:rPr lang="en-GB" altLang="en-US" dirty="0"/>
              <a:t>Conclusion</a:t>
            </a:r>
          </a:p>
        </p:txBody>
      </p:sp>
      <p:sp>
        <p:nvSpPr>
          <p:cNvPr id="50179" name="Rectangle 3"/>
          <p:cNvSpPr>
            <a:spLocks noGrp="1" noChangeArrowheads="1"/>
          </p:cNvSpPr>
          <p:nvPr>
            <p:ph type="body" idx="1"/>
          </p:nvPr>
        </p:nvSpPr>
        <p:spPr/>
        <p:txBody>
          <a:bodyPr/>
          <a:lstStyle/>
          <a:p>
            <a:pPr eaLnBrk="1" hangingPunct="1">
              <a:buFontTx/>
              <a:buNone/>
              <a:defRPr/>
            </a:pPr>
            <a:r>
              <a:rPr lang="en-GB" altLang="en-US" dirty="0"/>
              <a:t>   To tackle bullying we need to take a whole school approach</a:t>
            </a:r>
          </a:p>
          <a:p>
            <a:pPr eaLnBrk="1" hangingPunct="1">
              <a:buFontTx/>
              <a:buNone/>
              <a:defRPr/>
            </a:pPr>
            <a:r>
              <a:rPr lang="en-GB" altLang="en-US" dirty="0"/>
              <a:t>   Everyone in school contributes to the culture of endorsing a more  bully-free environment</a:t>
            </a:r>
          </a:p>
          <a:p>
            <a:pPr eaLnBrk="1" hangingPunct="1">
              <a:buFontTx/>
              <a:buNone/>
              <a:defRPr/>
            </a:pPr>
            <a:r>
              <a:rPr lang="en-GB" altLang="en-US" dirty="0"/>
              <a:t>   Both the child who bullies and the child being bullied will get support </a:t>
            </a:r>
          </a:p>
        </p:txBody>
      </p:sp>
      <p:grpSp>
        <p:nvGrpSpPr>
          <p:cNvPr id="4" name="Group 3"/>
          <p:cNvGrpSpPr/>
          <p:nvPr/>
        </p:nvGrpSpPr>
        <p:grpSpPr>
          <a:xfrm>
            <a:off x="468313" y="115888"/>
            <a:ext cx="8326437" cy="839787"/>
            <a:chOff x="468313" y="115888"/>
            <a:chExt cx="8326437" cy="839787"/>
          </a:xfrm>
        </p:grpSpPr>
        <p:sp>
          <p:nvSpPr>
            <p:cNvPr id="5"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6"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7"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8"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9"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16259347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check…</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90800" y="1881981"/>
            <a:ext cx="3962400" cy="3962400"/>
          </a:xfrm>
        </p:spPr>
      </p:pic>
    </p:spTree>
    <p:extLst>
      <p:ext uri="{BB962C8B-B14F-4D97-AF65-F5344CB8AC3E}">
        <p14:creationId xmlns:p14="http://schemas.microsoft.com/office/powerpoint/2010/main" val="8299992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Changing perceptions</a:t>
            </a:r>
          </a:p>
        </p:txBody>
      </p:sp>
      <p:sp>
        <p:nvSpPr>
          <p:cNvPr id="3" name="Content Placeholder 2"/>
          <p:cNvSpPr>
            <a:spLocks noGrp="1"/>
          </p:cNvSpPr>
          <p:nvPr>
            <p:ph type="subTitle" idx="1"/>
          </p:nvPr>
        </p:nvSpPr>
        <p:spPr/>
        <p:txBody>
          <a:bodyPr/>
          <a:lstStyle/>
          <a:p>
            <a:r>
              <a:rPr lang="en-GB" dirty="0"/>
              <a:t>The Perceptions of those who bully others</a:t>
            </a:r>
          </a:p>
        </p:txBody>
      </p:sp>
    </p:spTree>
    <p:extLst>
      <p:ext uri="{BB962C8B-B14F-4D97-AF65-F5344CB8AC3E}">
        <p14:creationId xmlns:p14="http://schemas.microsoft.com/office/powerpoint/2010/main" val="342200226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Gathering perceptions</a:t>
            </a:r>
          </a:p>
        </p:txBody>
      </p:sp>
      <p:sp>
        <p:nvSpPr>
          <p:cNvPr id="3" name="Content Placeholder 2"/>
          <p:cNvSpPr>
            <a:spLocks noGrp="1"/>
          </p:cNvSpPr>
          <p:nvPr>
            <p:ph idx="1"/>
          </p:nvPr>
        </p:nvSpPr>
        <p:spPr/>
        <p:txBody>
          <a:bodyPr/>
          <a:lstStyle/>
          <a:p>
            <a:pPr>
              <a:defRPr/>
            </a:pPr>
            <a:r>
              <a:rPr lang="en-GB" sz="2800" dirty="0"/>
              <a:t>Thematic Apperception Tests (TAT) are projective tests used in psychoanalysis.</a:t>
            </a:r>
          </a:p>
          <a:p>
            <a:pPr>
              <a:defRPr/>
            </a:pPr>
            <a:r>
              <a:rPr lang="en-GB" sz="2800" dirty="0"/>
              <a:t> This study used elements of TEMAS technique to help build scenarios that were seen to provide varied responses by children in a pilot study. </a:t>
            </a:r>
          </a:p>
          <a:p>
            <a:pPr>
              <a:defRPr/>
            </a:pPr>
            <a:r>
              <a:rPr lang="en-GB" sz="2800" dirty="0"/>
              <a:t>The TAT  tests were administered by class teachers as part of a normal literacy lesson.</a:t>
            </a:r>
          </a:p>
          <a:p>
            <a:pPr>
              <a:defRPr/>
            </a:pPr>
            <a:r>
              <a:rPr lang="en-GB" sz="2800" dirty="0"/>
              <a:t>The questionnaire was administered by myself.</a:t>
            </a:r>
          </a:p>
        </p:txBody>
      </p:sp>
    </p:spTree>
    <p:extLst>
      <p:ext uri="{BB962C8B-B14F-4D97-AF65-F5344CB8AC3E}">
        <p14:creationId xmlns:p14="http://schemas.microsoft.com/office/powerpoint/2010/main" val="414293836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Have a go</a:t>
            </a:r>
          </a:p>
        </p:txBody>
      </p:sp>
      <p:sp>
        <p:nvSpPr>
          <p:cNvPr id="3" name="Content Placeholder 2"/>
          <p:cNvSpPr>
            <a:spLocks noGrp="1"/>
          </p:cNvSpPr>
          <p:nvPr>
            <p:ph idx="1"/>
          </p:nvPr>
        </p:nvSpPr>
        <p:spPr/>
        <p:txBody>
          <a:bodyPr/>
          <a:lstStyle/>
          <a:p>
            <a:pPr>
              <a:defRPr/>
            </a:pPr>
            <a:r>
              <a:rPr lang="en-GB" dirty="0"/>
              <a:t>For each picture say what you think is going on. It is important to not think too much about it but put down your first thoughts.</a:t>
            </a:r>
          </a:p>
          <a:p>
            <a:pPr>
              <a:defRPr/>
            </a:pPr>
            <a:endParaRPr lang="en-GB" dirty="0"/>
          </a:p>
          <a:p>
            <a:pPr>
              <a:defRPr/>
            </a:pPr>
            <a:r>
              <a:rPr lang="en-GB" dirty="0"/>
              <a:t>No conferring</a:t>
            </a:r>
          </a:p>
          <a:p>
            <a:pPr marL="0" indent="0">
              <a:buFontTx/>
              <a:buNone/>
              <a:defRPr/>
            </a:pPr>
            <a:endParaRPr lang="en-GB" dirty="0"/>
          </a:p>
        </p:txBody>
      </p:sp>
    </p:spTree>
    <p:extLst>
      <p:ext uri="{BB962C8B-B14F-4D97-AF65-F5344CB8AC3E}">
        <p14:creationId xmlns:p14="http://schemas.microsoft.com/office/powerpoint/2010/main" val="75037249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Gender responses</a:t>
            </a:r>
          </a:p>
        </p:txBody>
      </p:sp>
      <p:sp>
        <p:nvSpPr>
          <p:cNvPr id="3" name="Content Placeholder 2"/>
          <p:cNvSpPr>
            <a:spLocks noGrp="1"/>
          </p:cNvSpPr>
          <p:nvPr>
            <p:ph idx="1"/>
          </p:nvPr>
        </p:nvSpPr>
        <p:spPr/>
        <p:txBody>
          <a:bodyPr/>
          <a:lstStyle/>
          <a:p>
            <a:pPr>
              <a:defRPr/>
            </a:pPr>
            <a:r>
              <a:rPr lang="en-GB" dirty="0"/>
              <a:t>Females responded a lot more to picture 4 with almost 70% of females using a PACE element to it.</a:t>
            </a:r>
          </a:p>
          <a:p>
            <a:pPr>
              <a:defRPr/>
            </a:pPr>
            <a:endParaRPr lang="en-GB" dirty="0"/>
          </a:p>
          <a:p>
            <a:pPr marL="0" indent="0">
              <a:buNone/>
              <a:defRPr/>
            </a:pPr>
            <a:endParaRPr lang="en-GB" dirty="0"/>
          </a:p>
          <a:p>
            <a:pPr>
              <a:defRPr/>
            </a:pPr>
            <a:endParaRPr lang="en-GB" dirty="0"/>
          </a:p>
          <a:p>
            <a:pPr>
              <a:defRPr/>
            </a:pPr>
            <a:r>
              <a:rPr lang="en-GB" dirty="0"/>
              <a:t>Suggests that females more than males see a greater threat from groups.</a:t>
            </a:r>
          </a:p>
        </p:txBody>
      </p:sp>
      <p:pic>
        <p:nvPicPr>
          <p:cNvPr id="4" name="Picture 3"/>
          <p:cNvPicPr>
            <a:picLocks noChangeAspect="1"/>
          </p:cNvPicPr>
          <p:nvPr/>
        </p:nvPicPr>
        <p:blipFill>
          <a:blip r:embed="rId2"/>
          <a:stretch>
            <a:fillRect/>
          </a:stretch>
        </p:blipFill>
        <p:spPr>
          <a:xfrm>
            <a:off x="4788024" y="2930412"/>
            <a:ext cx="2664183" cy="1865538"/>
          </a:xfrm>
          <a:prstGeom prst="rect">
            <a:avLst/>
          </a:prstGeom>
        </p:spPr>
      </p:pic>
    </p:spTree>
    <p:extLst>
      <p:ext uri="{BB962C8B-B14F-4D97-AF65-F5344CB8AC3E}">
        <p14:creationId xmlns:p14="http://schemas.microsoft.com/office/powerpoint/2010/main" val="94928193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Males saw physical contact (Picture 2) as the  most threatening.</a:t>
            </a:r>
          </a:p>
          <a:p>
            <a:pPr marL="0" indent="0">
              <a:buNone/>
            </a:pPr>
            <a:endParaRPr lang="en-GB" dirty="0"/>
          </a:p>
          <a:p>
            <a:endParaRPr lang="en-GB" dirty="0"/>
          </a:p>
          <a:p>
            <a:endParaRPr lang="en-GB" dirty="0"/>
          </a:p>
          <a:p>
            <a:r>
              <a:rPr lang="en-GB" dirty="0"/>
              <a:t>This ties in with males using  physical aggression as a social problem solving tool</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132856"/>
            <a:ext cx="1489075" cy="232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48470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dirty="0"/>
              <a:t>Statistical relevance</a:t>
            </a:r>
          </a:p>
        </p:txBody>
      </p:sp>
      <p:sp>
        <p:nvSpPr>
          <p:cNvPr id="3" name="Content Placeholder 2"/>
          <p:cNvSpPr>
            <a:spLocks noGrp="1"/>
          </p:cNvSpPr>
          <p:nvPr>
            <p:ph idx="1"/>
          </p:nvPr>
        </p:nvSpPr>
        <p:spPr/>
        <p:txBody>
          <a:bodyPr/>
          <a:lstStyle/>
          <a:p>
            <a:pPr eaLnBrk="1" hangingPunct="1">
              <a:defRPr/>
            </a:pPr>
            <a:r>
              <a:rPr lang="en-GB" dirty="0"/>
              <a:t>0.01% that this is by chance. </a:t>
            </a:r>
          </a:p>
          <a:p>
            <a:pPr eaLnBrk="1" hangingPunct="1">
              <a:defRPr/>
            </a:pPr>
            <a:endParaRPr lang="en-GB" dirty="0"/>
          </a:p>
          <a:p>
            <a:pPr eaLnBrk="1" hangingPunct="1">
              <a:defRPr/>
            </a:pPr>
            <a:r>
              <a:rPr lang="en-GB" dirty="0"/>
              <a:t>Therefore this study shows that Children who bully </a:t>
            </a:r>
            <a:r>
              <a:rPr lang="en-GB" dirty="0">
                <a:solidFill>
                  <a:srgbClr val="FF0000"/>
                </a:solidFill>
              </a:rPr>
              <a:t>have greater tendency to overlay aggressive elements onto ‘neutral’ social situations more </a:t>
            </a:r>
            <a:r>
              <a:rPr lang="en-GB" dirty="0"/>
              <a:t>than children who have not experienced bullying.</a:t>
            </a:r>
          </a:p>
          <a:p>
            <a:pPr eaLnBrk="1" hangingPunct="1">
              <a:defRPr/>
            </a:pPr>
            <a:r>
              <a:rPr lang="en-GB" dirty="0"/>
              <a:t>Victims also attribute a higher % of PACE than NBE’s</a:t>
            </a:r>
          </a:p>
          <a:p>
            <a:pPr eaLnBrk="1" hangingPunct="1">
              <a:defRPr/>
            </a:pPr>
            <a:endParaRPr lang="en-GB" dirty="0"/>
          </a:p>
        </p:txBody>
      </p:sp>
    </p:spTree>
    <p:extLst>
      <p:ext uri="{BB962C8B-B14F-4D97-AF65-F5344CB8AC3E}">
        <p14:creationId xmlns:p14="http://schemas.microsoft.com/office/powerpoint/2010/main" val="3904934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Listening to bullies recall their experiences</a:t>
            </a:r>
          </a:p>
        </p:txBody>
      </p:sp>
      <p:sp>
        <p:nvSpPr>
          <p:cNvPr id="3" name="Content Placeholder 2"/>
          <p:cNvSpPr>
            <a:spLocks noGrp="1"/>
          </p:cNvSpPr>
          <p:nvPr>
            <p:ph idx="1"/>
          </p:nvPr>
        </p:nvSpPr>
        <p:spPr/>
        <p:txBody>
          <a:bodyPr/>
          <a:lstStyle/>
          <a:p>
            <a:pPr>
              <a:defRPr/>
            </a:pPr>
            <a:r>
              <a:rPr lang="en-GB" dirty="0"/>
              <a:t>Out of the 29 who said they had bullied others, 4 children had said they had never been bullied themselves.</a:t>
            </a:r>
          </a:p>
          <a:p>
            <a:pPr>
              <a:defRPr/>
            </a:pPr>
            <a:endParaRPr lang="en-GB" dirty="0"/>
          </a:p>
          <a:p>
            <a:pPr>
              <a:defRPr/>
            </a:pPr>
            <a:r>
              <a:rPr lang="en-GB" dirty="0"/>
              <a:t>Interviewed four bully/victims and 1 bully only.</a:t>
            </a:r>
          </a:p>
        </p:txBody>
      </p:sp>
    </p:spTree>
    <p:extLst>
      <p:ext uri="{BB962C8B-B14F-4D97-AF65-F5344CB8AC3E}">
        <p14:creationId xmlns:p14="http://schemas.microsoft.com/office/powerpoint/2010/main" val="155488975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defRPr/>
            </a:pPr>
            <a:r>
              <a:rPr lang="en-GB" sz="3200" dirty="0"/>
              <a:t>Themes  bullies raised in their discussions</a:t>
            </a:r>
            <a:br>
              <a:rPr lang="en-GB" dirty="0"/>
            </a:br>
            <a:endParaRPr lang="en-GB" dirty="0"/>
          </a:p>
        </p:txBody>
      </p:sp>
      <p:sp>
        <p:nvSpPr>
          <p:cNvPr id="3" name="Content Placeholder 2"/>
          <p:cNvSpPr>
            <a:spLocks noGrp="1"/>
          </p:cNvSpPr>
          <p:nvPr>
            <p:ph idx="1"/>
          </p:nvPr>
        </p:nvSpPr>
        <p:spPr>
          <a:xfrm>
            <a:off x="457200" y="1268413"/>
            <a:ext cx="8651875" cy="4827587"/>
          </a:xfrm>
        </p:spPr>
        <p:txBody>
          <a:bodyPr/>
          <a:lstStyle/>
          <a:p>
            <a:pPr>
              <a:defRPr/>
            </a:pPr>
            <a:r>
              <a:rPr lang="en-GB" dirty="0"/>
              <a:t>Clarity was needed in understanding about the different types of bullying</a:t>
            </a:r>
          </a:p>
          <a:p>
            <a:pPr>
              <a:defRPr/>
            </a:pPr>
            <a:r>
              <a:rPr lang="en-GB" dirty="0"/>
              <a:t>Bullying is a survival technique</a:t>
            </a:r>
          </a:p>
          <a:p>
            <a:pPr>
              <a:defRPr/>
            </a:pPr>
            <a:r>
              <a:rPr lang="en-GB" dirty="0"/>
              <a:t>Social hierarchies are important (Social Dominance Theory </a:t>
            </a:r>
            <a:r>
              <a:rPr lang="en-GB" sz="2800" dirty="0"/>
              <a:t>– </a:t>
            </a:r>
            <a:r>
              <a:rPr lang="en-GB" sz="2800" dirty="0" err="1"/>
              <a:t>Sidannius</a:t>
            </a:r>
            <a:r>
              <a:rPr lang="en-GB" sz="2800" dirty="0"/>
              <a:t> and </a:t>
            </a:r>
            <a:r>
              <a:rPr lang="en-GB" sz="2800" dirty="0" err="1"/>
              <a:t>Pratto</a:t>
            </a:r>
            <a:r>
              <a:rPr lang="en-GB" sz="2800" dirty="0"/>
              <a:t> (2001)</a:t>
            </a:r>
          </a:p>
          <a:p>
            <a:pPr>
              <a:defRPr/>
            </a:pPr>
            <a:r>
              <a:rPr lang="en-GB" dirty="0"/>
              <a:t>The quality and role of friendships is vital</a:t>
            </a:r>
          </a:p>
        </p:txBody>
      </p:sp>
    </p:spTree>
    <p:extLst>
      <p:ext uri="{BB962C8B-B14F-4D97-AF65-F5344CB8AC3E}">
        <p14:creationId xmlns:p14="http://schemas.microsoft.com/office/powerpoint/2010/main" val="16637555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a:p>
            <a:endParaRPr lang="en-GB" dirty="0"/>
          </a:p>
          <a:p>
            <a:pPr marL="0" indent="0">
              <a:buNone/>
            </a:pPr>
            <a:r>
              <a:rPr lang="en-GB" dirty="0"/>
              <a:t>    Wider implications of school bullying</a:t>
            </a:r>
          </a:p>
        </p:txBody>
      </p:sp>
    </p:spTree>
    <p:extLst>
      <p:ext uri="{BB962C8B-B14F-4D97-AF65-F5344CB8AC3E}">
        <p14:creationId xmlns:p14="http://schemas.microsoft.com/office/powerpoint/2010/main" val="36716678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defRPr/>
            </a:pPr>
            <a:r>
              <a:rPr lang="en-GB" altLang="en-US"/>
              <a:t>Models of Stress</a:t>
            </a:r>
          </a:p>
        </p:txBody>
      </p:sp>
      <p:sp>
        <p:nvSpPr>
          <p:cNvPr id="36867" name="Rectangle 3"/>
          <p:cNvSpPr>
            <a:spLocks noGrp="1" noChangeArrowheads="1"/>
          </p:cNvSpPr>
          <p:nvPr>
            <p:ph type="body" idx="1"/>
          </p:nvPr>
        </p:nvSpPr>
        <p:spPr/>
        <p:txBody>
          <a:bodyPr/>
          <a:lstStyle/>
          <a:p>
            <a:pPr eaLnBrk="1" hangingPunct="1">
              <a:defRPr/>
            </a:pPr>
            <a:r>
              <a:rPr lang="en-GB" altLang="en-US"/>
              <a:t>Stress is the feelings we have when the demands of a situation exceed our ability to cope with it.</a:t>
            </a:r>
          </a:p>
        </p:txBody>
      </p:sp>
      <p:pic>
        <p:nvPicPr>
          <p:cNvPr id="50180" name="Picture 5" descr="st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708275"/>
            <a:ext cx="8281987"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98629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defRPr/>
            </a:pPr>
            <a:r>
              <a:rPr lang="en-GB" altLang="en-US"/>
              <a:t>Perception is key</a:t>
            </a:r>
          </a:p>
        </p:txBody>
      </p:sp>
      <p:sp>
        <p:nvSpPr>
          <p:cNvPr id="32771" name="Rectangle 3"/>
          <p:cNvSpPr>
            <a:spLocks noGrp="1" noChangeArrowheads="1"/>
          </p:cNvSpPr>
          <p:nvPr>
            <p:ph type="body" idx="1"/>
          </p:nvPr>
        </p:nvSpPr>
        <p:spPr/>
        <p:txBody>
          <a:bodyPr/>
          <a:lstStyle/>
          <a:p>
            <a:pPr marL="0" indent="0" eaLnBrk="1" hangingPunct="1">
              <a:buNone/>
              <a:defRPr/>
            </a:pPr>
            <a:r>
              <a:rPr lang="en-GB" altLang="en-US" dirty="0"/>
              <a:t>How an individual perceives their environment will determine how a person feels they can </a:t>
            </a:r>
            <a:r>
              <a:rPr lang="en-GB" altLang="en-US" sz="3600" dirty="0"/>
              <a:t>cope</a:t>
            </a:r>
            <a:r>
              <a:rPr lang="en-GB" altLang="en-US" dirty="0"/>
              <a:t> with it. There are two key factors in this</a:t>
            </a:r>
          </a:p>
          <a:p>
            <a:pPr marL="514350" indent="-514350" eaLnBrk="1" hangingPunct="1">
              <a:buAutoNum type="arabicPeriod"/>
              <a:defRPr/>
            </a:pPr>
            <a:r>
              <a:rPr lang="en-GB" altLang="en-US" dirty="0"/>
              <a:t>How much stress they have been under </a:t>
            </a:r>
          </a:p>
          <a:p>
            <a:pPr marL="0" indent="0" eaLnBrk="1" hangingPunct="1">
              <a:buNone/>
              <a:defRPr/>
            </a:pPr>
            <a:r>
              <a:rPr lang="en-GB" altLang="en-US" dirty="0"/>
              <a:t>     recently – emotional resilience</a:t>
            </a:r>
          </a:p>
          <a:p>
            <a:pPr marL="0" indent="0" eaLnBrk="1" hangingPunct="1">
              <a:buNone/>
              <a:defRPr/>
            </a:pPr>
            <a:r>
              <a:rPr lang="en-GB" altLang="en-US" dirty="0"/>
              <a:t>2. What happened last time the stressful </a:t>
            </a:r>
          </a:p>
          <a:p>
            <a:pPr marL="0" indent="0" eaLnBrk="1" hangingPunct="1">
              <a:buNone/>
              <a:defRPr/>
            </a:pPr>
            <a:r>
              <a:rPr lang="en-GB" altLang="en-US" dirty="0"/>
              <a:t>    situation occurred.</a:t>
            </a:r>
          </a:p>
        </p:txBody>
      </p:sp>
    </p:spTree>
    <p:extLst>
      <p:ext uri="{BB962C8B-B14F-4D97-AF65-F5344CB8AC3E}">
        <p14:creationId xmlns:p14="http://schemas.microsoft.com/office/powerpoint/2010/main" val="52525147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endParaRPr lang="en-GB"/>
          </a:p>
        </p:txBody>
      </p:sp>
      <p:sp>
        <p:nvSpPr>
          <p:cNvPr id="3" name="Content Placeholder 2"/>
          <p:cNvSpPr>
            <a:spLocks noGrp="1"/>
          </p:cNvSpPr>
          <p:nvPr>
            <p:ph idx="1"/>
          </p:nvPr>
        </p:nvSpPr>
        <p:spPr/>
        <p:txBody>
          <a:bodyPr/>
          <a:lstStyle/>
          <a:p>
            <a:pPr marL="0" indent="0" eaLnBrk="1" hangingPunct="1">
              <a:buNone/>
              <a:defRPr/>
            </a:pPr>
            <a:r>
              <a:rPr lang="en-GB" dirty="0"/>
              <a:t>Most children who were interviewed who had bullied others said they did it to feel safer in school! It was as a result of feeling stressed and not having any other options.</a:t>
            </a:r>
          </a:p>
        </p:txBody>
      </p:sp>
      <p:pic>
        <p:nvPicPr>
          <p:cNvPr id="5222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8163" y="3998913"/>
            <a:ext cx="4779962" cy="283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133627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Limiting the bullying -advice to parents</a:t>
            </a:r>
          </a:p>
        </p:txBody>
      </p:sp>
      <p:sp>
        <p:nvSpPr>
          <p:cNvPr id="3" name="Content Placeholder 2"/>
          <p:cNvSpPr>
            <a:spLocks noGrp="1"/>
          </p:cNvSpPr>
          <p:nvPr>
            <p:ph idx="1"/>
          </p:nvPr>
        </p:nvSpPr>
        <p:spPr/>
        <p:txBody>
          <a:bodyPr/>
          <a:lstStyle/>
          <a:p>
            <a:r>
              <a:rPr lang="en-GB" dirty="0"/>
              <a:t>Parents work in partnership with the school - bullying will need to supported there as well</a:t>
            </a:r>
          </a:p>
          <a:p>
            <a:r>
              <a:rPr lang="en-GB" dirty="0"/>
              <a:t>Aim to skill your child with some self assertiveness skills.</a:t>
            </a:r>
          </a:p>
          <a:p>
            <a:r>
              <a:rPr lang="en-GB" dirty="0"/>
              <a:t>Talk to your child’s peer group as a group (through the teacher)</a:t>
            </a:r>
          </a:p>
          <a:p>
            <a:r>
              <a:rPr lang="en-GB" dirty="0"/>
              <a:t>Familiarise yourself with the school’s anti-bullying policies</a:t>
            </a:r>
          </a:p>
        </p:txBody>
      </p:sp>
    </p:spTree>
    <p:extLst>
      <p:ext uri="{BB962C8B-B14F-4D97-AF65-F5344CB8AC3E}">
        <p14:creationId xmlns:p14="http://schemas.microsoft.com/office/powerpoint/2010/main" val="299374620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Actions for supporting pupils</a:t>
            </a:r>
            <a:endParaRPr lang="en-US" dirty="0"/>
          </a:p>
        </p:txBody>
      </p:sp>
      <p:sp>
        <p:nvSpPr>
          <p:cNvPr id="3" name="Content Placeholder 2"/>
          <p:cNvSpPr>
            <a:spLocks noGrp="1"/>
          </p:cNvSpPr>
          <p:nvPr>
            <p:ph idx="1"/>
          </p:nvPr>
        </p:nvSpPr>
        <p:spPr/>
        <p:txBody>
          <a:bodyPr/>
          <a:lstStyle/>
          <a:p>
            <a:pPr>
              <a:defRPr/>
            </a:pPr>
            <a:r>
              <a:rPr lang="en-GB" sz="2800" dirty="0"/>
              <a:t>Need to change the way that children who bully perceive their social environment</a:t>
            </a:r>
          </a:p>
          <a:p>
            <a:pPr>
              <a:defRPr/>
            </a:pPr>
            <a:r>
              <a:rPr lang="en-GB" sz="2800" dirty="0"/>
              <a:t>Need to address the situation as a whole school policy and not just dealing with bullies</a:t>
            </a:r>
          </a:p>
          <a:p>
            <a:pPr>
              <a:defRPr/>
            </a:pPr>
            <a:r>
              <a:rPr lang="en-GB" sz="2800" dirty="0"/>
              <a:t>Need to look at the bully as a victim also</a:t>
            </a:r>
          </a:p>
          <a:p>
            <a:pPr>
              <a:defRPr/>
            </a:pPr>
            <a:r>
              <a:rPr lang="en-GB" sz="2800" dirty="0"/>
              <a:t>Need to explore alternative choices for those who choose to bully to manage situations</a:t>
            </a:r>
          </a:p>
          <a:p>
            <a:pPr>
              <a:defRPr/>
            </a:pPr>
            <a:r>
              <a:rPr lang="en-GB" sz="2800" dirty="0"/>
              <a:t>Need to look at using defintions from </a:t>
            </a:r>
            <a:r>
              <a:rPr lang="en-GB" sz="2800" dirty="0" err="1"/>
              <a:t>childrens</a:t>
            </a:r>
            <a:r>
              <a:rPr lang="en-GB" sz="2800" dirty="0"/>
              <a:t>’ perspectives and not adult imposed ones.</a:t>
            </a:r>
          </a:p>
          <a:p>
            <a:pPr>
              <a:defRPr/>
            </a:pPr>
            <a:endParaRPr lang="en-US" sz="2800" dirty="0"/>
          </a:p>
        </p:txBody>
      </p:sp>
    </p:spTree>
    <p:extLst>
      <p:ext uri="{BB962C8B-B14F-4D97-AF65-F5344CB8AC3E}">
        <p14:creationId xmlns:p14="http://schemas.microsoft.com/office/powerpoint/2010/main" val="186523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724942"/>
          </a:xfrm>
        </p:spPr>
        <p:txBody>
          <a:bodyPr/>
          <a:lstStyle/>
          <a:p>
            <a:r>
              <a:rPr lang="en-GB" dirty="0"/>
              <a:t>Systemic and Cultural Change</a:t>
            </a:r>
          </a:p>
        </p:txBody>
      </p:sp>
      <p:sp>
        <p:nvSpPr>
          <p:cNvPr id="3" name="Content Placeholder 2"/>
          <p:cNvSpPr>
            <a:spLocks noGrp="1"/>
          </p:cNvSpPr>
          <p:nvPr>
            <p:ph idx="1"/>
          </p:nvPr>
        </p:nvSpPr>
        <p:spPr/>
        <p:txBody>
          <a:bodyPr/>
          <a:lstStyle/>
          <a:p>
            <a:pPr marL="0" indent="0" defTabSz="633413" eaLnBrk="1" hangingPunct="1">
              <a:buNone/>
              <a:defRPr/>
            </a:pPr>
            <a:r>
              <a:rPr lang="en-US" altLang="en-US" dirty="0"/>
              <a:t> Long term change needs a change in:</a:t>
            </a:r>
          </a:p>
          <a:p>
            <a:pPr marL="0" indent="0" defTabSz="633413" eaLnBrk="1" hangingPunct="1">
              <a:buNone/>
              <a:defRPr/>
            </a:pPr>
            <a:r>
              <a:rPr lang="en-US" altLang="en-US" dirty="0"/>
              <a:t>- our perceptions of children who need to bully </a:t>
            </a:r>
          </a:p>
          <a:p>
            <a:pPr eaLnBrk="1" hangingPunct="1">
              <a:buFontTx/>
              <a:buChar char="-"/>
              <a:defRPr/>
            </a:pPr>
            <a:r>
              <a:rPr lang="en-US" altLang="en-US" dirty="0"/>
              <a:t>Support systems for victims of bullying</a:t>
            </a:r>
          </a:p>
          <a:p>
            <a:pPr eaLnBrk="1" hangingPunct="1">
              <a:buFontTx/>
              <a:buChar char="-"/>
              <a:defRPr/>
            </a:pPr>
            <a:r>
              <a:rPr lang="en-US" altLang="en-US" dirty="0"/>
              <a:t>Support for those who bully.</a:t>
            </a:r>
          </a:p>
          <a:p>
            <a:pPr eaLnBrk="1" hangingPunct="1">
              <a:buFontTx/>
              <a:buChar char="-"/>
              <a:defRPr/>
            </a:pPr>
            <a:r>
              <a:rPr lang="en-US" altLang="en-US" dirty="0"/>
              <a:t>Cultural modelling and respect</a:t>
            </a:r>
          </a:p>
          <a:p>
            <a:pPr eaLnBrk="1" hangingPunct="1">
              <a:buFontTx/>
              <a:buChar char="-"/>
              <a:defRPr/>
            </a:pPr>
            <a:r>
              <a:rPr lang="en-US" altLang="en-US" dirty="0"/>
              <a:t>Values that are seen not just heard</a:t>
            </a:r>
          </a:p>
          <a:p>
            <a:pPr marL="0" indent="0" eaLnBrk="1" hangingPunct="1">
              <a:buNone/>
              <a:defRPr/>
            </a:pPr>
            <a:endParaRPr lang="en-US" altLang="en-US" dirty="0"/>
          </a:p>
          <a:p>
            <a:pPr marL="457200" indent="-457200" eaLnBrk="1" hangingPunct="1">
              <a:buFontTx/>
              <a:buChar char="-"/>
              <a:defRPr/>
            </a:pPr>
            <a:endParaRPr lang="en-US" altLang="en-US" dirty="0"/>
          </a:p>
        </p:txBody>
      </p:sp>
      <p:grpSp>
        <p:nvGrpSpPr>
          <p:cNvPr id="4" name="Group 3"/>
          <p:cNvGrpSpPr/>
          <p:nvPr/>
        </p:nvGrpSpPr>
        <p:grpSpPr>
          <a:xfrm>
            <a:off x="468313" y="115888"/>
            <a:ext cx="8326437" cy="839787"/>
            <a:chOff x="468313" y="115888"/>
            <a:chExt cx="8326437" cy="839787"/>
          </a:xfrm>
        </p:grpSpPr>
        <p:sp>
          <p:nvSpPr>
            <p:cNvPr id="5"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6"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7"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8"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9"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403068675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People who bully</a:t>
            </a:r>
          </a:p>
        </p:txBody>
      </p:sp>
      <p:sp>
        <p:nvSpPr>
          <p:cNvPr id="3" name="Content Placeholder 2"/>
          <p:cNvSpPr>
            <a:spLocks noGrp="1"/>
          </p:cNvSpPr>
          <p:nvPr>
            <p:ph idx="1"/>
          </p:nvPr>
        </p:nvSpPr>
        <p:spPr/>
        <p:txBody>
          <a:bodyPr/>
          <a:lstStyle/>
          <a:p>
            <a:r>
              <a:rPr lang="en-GB" dirty="0"/>
              <a:t>Are (and feel) vulnerable </a:t>
            </a:r>
          </a:p>
          <a:p>
            <a:r>
              <a:rPr lang="en-GB" dirty="0"/>
              <a:t>Have LSE (otherwise why would they need to hurt others to feel better about themselves?)</a:t>
            </a:r>
          </a:p>
          <a:p>
            <a:r>
              <a:rPr lang="en-GB" dirty="0"/>
              <a:t>Are often victims themselves</a:t>
            </a:r>
          </a:p>
          <a:p>
            <a:r>
              <a:rPr lang="en-GB" dirty="0"/>
              <a:t>Caught in a circle of violence</a:t>
            </a:r>
          </a:p>
          <a:p>
            <a:r>
              <a:rPr lang="en-GB" dirty="0"/>
              <a:t>Should be pitied?</a:t>
            </a:r>
          </a:p>
          <a:p>
            <a:r>
              <a:rPr lang="en-GB" dirty="0"/>
              <a:t>Suffer longer term mental health issues</a:t>
            </a:r>
          </a:p>
        </p:txBody>
      </p:sp>
    </p:spTree>
    <p:extLst>
      <p:ext uri="{BB962C8B-B14F-4D97-AF65-F5344CB8AC3E}">
        <p14:creationId xmlns:p14="http://schemas.microsoft.com/office/powerpoint/2010/main" val="396850608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defRPr/>
            </a:pPr>
            <a:br>
              <a:rPr lang="en-GB" altLang="en-US" dirty="0"/>
            </a:br>
            <a:r>
              <a:rPr lang="en-GB" altLang="en-US" dirty="0"/>
              <a:t>Conclusion</a:t>
            </a:r>
          </a:p>
        </p:txBody>
      </p:sp>
      <p:sp>
        <p:nvSpPr>
          <p:cNvPr id="50179" name="Rectangle 3"/>
          <p:cNvSpPr>
            <a:spLocks noGrp="1" noChangeArrowheads="1"/>
          </p:cNvSpPr>
          <p:nvPr>
            <p:ph type="body" idx="1"/>
          </p:nvPr>
        </p:nvSpPr>
        <p:spPr>
          <a:xfrm>
            <a:off x="457200" y="1600200"/>
            <a:ext cx="8435280" cy="4525963"/>
          </a:xfrm>
        </p:spPr>
        <p:txBody>
          <a:bodyPr/>
          <a:lstStyle/>
          <a:p>
            <a:pPr eaLnBrk="1" hangingPunct="1">
              <a:buFontTx/>
              <a:buNone/>
              <a:defRPr/>
            </a:pPr>
            <a:r>
              <a:rPr lang="en-GB" altLang="en-US" dirty="0"/>
              <a:t>   Bullying is an emotional subject for all concerned. </a:t>
            </a:r>
          </a:p>
          <a:p>
            <a:pPr eaLnBrk="1" hangingPunct="1">
              <a:buFontTx/>
              <a:buNone/>
              <a:defRPr/>
            </a:pPr>
            <a:r>
              <a:rPr lang="en-GB" altLang="en-US" dirty="0"/>
              <a:t>   It is easy to nurture the victim and condemn the child who bullies – wrong approach.</a:t>
            </a:r>
          </a:p>
          <a:p>
            <a:pPr eaLnBrk="1" hangingPunct="1">
              <a:buFontTx/>
              <a:buNone/>
              <a:defRPr/>
            </a:pPr>
            <a:r>
              <a:rPr lang="en-GB" altLang="en-US" dirty="0"/>
              <a:t>   Punishing bullies without supporting them makes things worse for everyone</a:t>
            </a:r>
          </a:p>
          <a:p>
            <a:pPr eaLnBrk="1" hangingPunct="1">
              <a:buFontTx/>
              <a:buNone/>
              <a:defRPr/>
            </a:pPr>
            <a:r>
              <a:rPr lang="en-GB" altLang="en-US" dirty="0"/>
              <a:t>   We need to find the correct balance between the two.</a:t>
            </a:r>
          </a:p>
          <a:p>
            <a:pPr eaLnBrk="1" hangingPunct="1">
              <a:buFontTx/>
              <a:buNone/>
              <a:defRPr/>
            </a:pPr>
            <a:r>
              <a:rPr lang="en-GB" altLang="en-US" dirty="0"/>
              <a:t>   Working together we can make a difference </a:t>
            </a:r>
          </a:p>
        </p:txBody>
      </p:sp>
      <p:grpSp>
        <p:nvGrpSpPr>
          <p:cNvPr id="4" name="Group 3"/>
          <p:cNvGrpSpPr/>
          <p:nvPr/>
        </p:nvGrpSpPr>
        <p:grpSpPr>
          <a:xfrm>
            <a:off x="468313" y="115888"/>
            <a:ext cx="8326437" cy="839787"/>
            <a:chOff x="468313" y="115888"/>
            <a:chExt cx="8326437" cy="839787"/>
          </a:xfrm>
        </p:grpSpPr>
        <p:sp>
          <p:nvSpPr>
            <p:cNvPr id="5"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6" name="Picture 6" descr="States_CMYK"/>
            <p:cNvPicPr>
              <a:picLocks noChangeAspect="1" noChangeArrowheads="1"/>
            </p:cNvPicPr>
            <p:nvPr/>
          </p:nvPicPr>
          <p:blipFill>
            <a:blip r:embed="rId2" cstate="print"/>
            <a:srcRect/>
            <a:stretch>
              <a:fillRect/>
            </a:stretch>
          </p:blipFill>
          <p:spPr bwMode="auto">
            <a:xfrm>
              <a:off x="7380288" y="115888"/>
              <a:ext cx="1414462" cy="839787"/>
            </a:xfrm>
            <a:prstGeom prst="rect">
              <a:avLst/>
            </a:prstGeom>
            <a:noFill/>
            <a:ln w="9525">
              <a:noFill/>
              <a:miter lim="800000"/>
              <a:headEnd/>
              <a:tailEnd/>
            </a:ln>
          </p:spPr>
        </p:pic>
        <p:pic>
          <p:nvPicPr>
            <p:cNvPr id="7" name="Picture 1"/>
            <p:cNvPicPr>
              <a:picLocks noChangeAspect="1"/>
            </p:cNvPicPr>
            <p:nvPr/>
          </p:nvPicPr>
          <p:blipFill>
            <a:blip r:embed="rId3" cstate="print"/>
            <a:srcRect/>
            <a:stretch>
              <a:fillRect/>
            </a:stretch>
          </p:blipFill>
          <p:spPr bwMode="auto">
            <a:xfrm>
              <a:off x="4606925" y="168275"/>
              <a:ext cx="833438" cy="596900"/>
            </a:xfrm>
            <a:prstGeom prst="rect">
              <a:avLst/>
            </a:prstGeom>
            <a:noFill/>
            <a:ln w="9525">
              <a:noFill/>
              <a:miter lim="800000"/>
              <a:headEnd/>
              <a:tailEnd/>
            </a:ln>
          </p:spPr>
        </p:pic>
        <p:pic>
          <p:nvPicPr>
            <p:cNvPr id="8" name="Picture 3"/>
            <p:cNvPicPr>
              <a:picLocks noChangeAspect="1"/>
            </p:cNvPicPr>
            <p:nvPr/>
          </p:nvPicPr>
          <p:blipFill>
            <a:blip r:embed="rId4" cstate="print"/>
            <a:srcRect/>
            <a:stretch>
              <a:fillRect/>
            </a:stretch>
          </p:blipFill>
          <p:spPr bwMode="auto">
            <a:xfrm>
              <a:off x="6264275" y="211138"/>
              <a:ext cx="792163" cy="554037"/>
            </a:xfrm>
            <a:prstGeom prst="rect">
              <a:avLst/>
            </a:prstGeom>
            <a:noFill/>
            <a:ln w="9525">
              <a:noFill/>
              <a:miter lim="800000"/>
              <a:headEnd/>
              <a:tailEnd/>
            </a:ln>
          </p:spPr>
        </p:pic>
        <p:pic>
          <p:nvPicPr>
            <p:cNvPr id="9" name="Picture 4"/>
            <p:cNvPicPr>
              <a:picLocks noChangeAspect="1"/>
            </p:cNvPicPr>
            <p:nvPr/>
          </p:nvPicPr>
          <p:blipFill>
            <a:blip r:embed="rId5" cstate="print"/>
            <a:srcRect/>
            <a:stretch>
              <a:fillRect/>
            </a:stretch>
          </p:blipFill>
          <p:spPr bwMode="auto">
            <a:xfrm>
              <a:off x="5445125" y="217488"/>
              <a:ext cx="890588" cy="547687"/>
            </a:xfrm>
            <a:prstGeom prst="rect">
              <a:avLst/>
            </a:prstGeom>
            <a:noFill/>
            <a:ln w="9525">
              <a:noFill/>
              <a:miter lim="800000"/>
              <a:headEnd/>
              <a:tailEnd/>
            </a:ln>
          </p:spPr>
        </p:pic>
      </p:grpSp>
    </p:spTree>
    <p:extLst>
      <p:ext uri="{BB962C8B-B14F-4D97-AF65-F5344CB8AC3E}">
        <p14:creationId xmlns:p14="http://schemas.microsoft.com/office/powerpoint/2010/main" val="352173197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Line 7"/>
          <p:cNvSpPr>
            <a:spLocks noChangeShapeType="1"/>
          </p:cNvSpPr>
          <p:nvPr/>
        </p:nvSpPr>
        <p:spPr bwMode="auto">
          <a:xfrm>
            <a:off x="539750" y="981075"/>
            <a:ext cx="8353425" cy="0"/>
          </a:xfrm>
          <a:prstGeom prst="line">
            <a:avLst/>
          </a:prstGeom>
          <a:noFill/>
          <a:ln w="38100">
            <a:solidFill>
              <a:srgbClr val="A50021"/>
            </a:solidFill>
            <a:round/>
            <a:headEnd/>
            <a:tailEnd/>
          </a:ln>
        </p:spPr>
        <p:txBody>
          <a:bodyPr/>
          <a:lstStyle/>
          <a:p>
            <a:endParaRPr lang="en-GB"/>
          </a:p>
        </p:txBody>
      </p:sp>
      <p:grpSp>
        <p:nvGrpSpPr>
          <p:cNvPr id="4" name="Group 3"/>
          <p:cNvGrpSpPr/>
          <p:nvPr/>
        </p:nvGrpSpPr>
        <p:grpSpPr>
          <a:xfrm>
            <a:off x="468313" y="115888"/>
            <a:ext cx="8326437" cy="839787"/>
            <a:chOff x="468313" y="115888"/>
            <a:chExt cx="8326437" cy="839787"/>
          </a:xfrm>
        </p:grpSpPr>
        <p:sp>
          <p:nvSpPr>
            <p:cNvPr id="13314" name="Text Box 4"/>
            <p:cNvSpPr txBox="1">
              <a:spLocks noChangeArrowheads="1"/>
            </p:cNvSpPr>
            <p:nvPr/>
          </p:nvSpPr>
          <p:spPr bwMode="auto">
            <a:xfrm>
              <a:off x="468313" y="260350"/>
              <a:ext cx="4103687" cy="461963"/>
            </a:xfrm>
            <a:prstGeom prst="rect">
              <a:avLst/>
            </a:prstGeom>
            <a:noFill/>
            <a:ln w="9525">
              <a:noFill/>
              <a:miter lim="800000"/>
              <a:headEnd/>
              <a:tailEnd/>
            </a:ln>
          </p:spPr>
          <p:txBody>
            <a:bodyPr>
              <a:spAutoFit/>
            </a:bodyPr>
            <a:lstStyle/>
            <a:p>
              <a:r>
                <a:rPr lang="en-GB" sz="2400" b="1" dirty="0"/>
                <a:t>Education Department</a:t>
              </a:r>
            </a:p>
          </p:txBody>
        </p:sp>
        <p:pic>
          <p:nvPicPr>
            <p:cNvPr id="13315" name="Picture 6" descr="States_CMYK"/>
            <p:cNvPicPr>
              <a:picLocks noChangeAspect="1" noChangeArrowheads="1"/>
            </p:cNvPicPr>
            <p:nvPr/>
          </p:nvPicPr>
          <p:blipFill>
            <a:blip r:embed="rId3" cstate="print"/>
            <a:srcRect/>
            <a:stretch>
              <a:fillRect/>
            </a:stretch>
          </p:blipFill>
          <p:spPr bwMode="auto">
            <a:xfrm>
              <a:off x="7380288" y="115888"/>
              <a:ext cx="1414462" cy="839787"/>
            </a:xfrm>
            <a:prstGeom prst="rect">
              <a:avLst/>
            </a:prstGeom>
            <a:noFill/>
            <a:ln w="9525">
              <a:noFill/>
              <a:miter lim="800000"/>
              <a:headEnd/>
              <a:tailEnd/>
            </a:ln>
          </p:spPr>
        </p:pic>
        <p:pic>
          <p:nvPicPr>
            <p:cNvPr id="13317" name="Picture 1"/>
            <p:cNvPicPr>
              <a:picLocks noChangeAspect="1"/>
            </p:cNvPicPr>
            <p:nvPr/>
          </p:nvPicPr>
          <p:blipFill>
            <a:blip r:embed="rId4" cstate="print"/>
            <a:srcRect/>
            <a:stretch>
              <a:fillRect/>
            </a:stretch>
          </p:blipFill>
          <p:spPr bwMode="auto">
            <a:xfrm>
              <a:off x="4606925" y="168275"/>
              <a:ext cx="833438" cy="596900"/>
            </a:xfrm>
            <a:prstGeom prst="rect">
              <a:avLst/>
            </a:prstGeom>
            <a:noFill/>
            <a:ln w="9525">
              <a:noFill/>
              <a:miter lim="800000"/>
              <a:headEnd/>
              <a:tailEnd/>
            </a:ln>
          </p:spPr>
        </p:pic>
        <p:pic>
          <p:nvPicPr>
            <p:cNvPr id="13318" name="Picture 3"/>
            <p:cNvPicPr>
              <a:picLocks noChangeAspect="1"/>
            </p:cNvPicPr>
            <p:nvPr/>
          </p:nvPicPr>
          <p:blipFill>
            <a:blip r:embed="rId5" cstate="print"/>
            <a:srcRect/>
            <a:stretch>
              <a:fillRect/>
            </a:stretch>
          </p:blipFill>
          <p:spPr bwMode="auto">
            <a:xfrm>
              <a:off x="6264275" y="211138"/>
              <a:ext cx="792163" cy="554037"/>
            </a:xfrm>
            <a:prstGeom prst="rect">
              <a:avLst/>
            </a:prstGeom>
            <a:noFill/>
            <a:ln w="9525">
              <a:noFill/>
              <a:miter lim="800000"/>
              <a:headEnd/>
              <a:tailEnd/>
            </a:ln>
          </p:spPr>
        </p:pic>
        <p:pic>
          <p:nvPicPr>
            <p:cNvPr id="13319" name="Picture 4"/>
            <p:cNvPicPr>
              <a:picLocks noChangeAspect="1"/>
            </p:cNvPicPr>
            <p:nvPr/>
          </p:nvPicPr>
          <p:blipFill>
            <a:blip r:embed="rId6" cstate="print"/>
            <a:srcRect/>
            <a:stretch>
              <a:fillRect/>
            </a:stretch>
          </p:blipFill>
          <p:spPr bwMode="auto">
            <a:xfrm>
              <a:off x="5445125" y="217488"/>
              <a:ext cx="890588" cy="547687"/>
            </a:xfrm>
            <a:prstGeom prst="rect">
              <a:avLst/>
            </a:prstGeom>
            <a:noFill/>
            <a:ln w="9525">
              <a:noFill/>
              <a:miter lim="800000"/>
              <a:headEnd/>
              <a:tailEnd/>
            </a:ln>
          </p:spPr>
        </p:pic>
      </p:grpSp>
      <p:sp>
        <p:nvSpPr>
          <p:cNvPr id="2" name="Title 1"/>
          <p:cNvSpPr>
            <a:spLocks noGrp="1"/>
          </p:cNvSpPr>
          <p:nvPr>
            <p:ph type="ctrTitle"/>
          </p:nvPr>
        </p:nvSpPr>
        <p:spPr>
          <a:xfrm>
            <a:off x="539749" y="1170831"/>
            <a:ext cx="8353425" cy="818009"/>
          </a:xfrm>
        </p:spPr>
        <p:txBody>
          <a:bodyPr/>
          <a:lstStyle/>
          <a:p>
            <a:endParaRPr lang="en-GB" dirty="0"/>
          </a:p>
        </p:txBody>
      </p:sp>
      <p:sp>
        <p:nvSpPr>
          <p:cNvPr id="3" name="Subtitle 2"/>
          <p:cNvSpPr>
            <a:spLocks noGrp="1"/>
          </p:cNvSpPr>
          <p:nvPr>
            <p:ph type="subTitle" idx="1"/>
          </p:nvPr>
        </p:nvSpPr>
        <p:spPr>
          <a:xfrm>
            <a:off x="539749" y="2178595"/>
            <a:ext cx="8424739" cy="4202733"/>
          </a:xfrm>
        </p:spPr>
        <p:txBody>
          <a:bodyPr/>
          <a:lstStyle/>
          <a:p>
            <a:endParaRPr lang="en-GB" sz="2800" dirty="0"/>
          </a:p>
          <a:p>
            <a:r>
              <a:rPr lang="en-GB" sz="2800" dirty="0"/>
              <a:t>Thank you for listening </a:t>
            </a:r>
          </a:p>
          <a:p>
            <a:endParaRPr lang="en-GB" sz="2800" dirty="0"/>
          </a:p>
          <a:p>
            <a:r>
              <a:rPr lang="en-GB" sz="2800" dirty="0"/>
              <a:t>Any questions?</a:t>
            </a:r>
          </a:p>
        </p:txBody>
      </p:sp>
    </p:spTree>
    <p:extLst>
      <p:ext uri="{BB962C8B-B14F-4D97-AF65-F5344CB8AC3E}">
        <p14:creationId xmlns:p14="http://schemas.microsoft.com/office/powerpoint/2010/main" val="3731777342"/>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5957</TotalTime>
  <Words>3410</Words>
  <Application>Microsoft Office PowerPoint</Application>
  <PresentationFormat>On-screen Show (4:3)</PresentationFormat>
  <Paragraphs>519</Paragraphs>
  <Slides>86</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86</vt:i4>
      </vt:variant>
    </vt:vector>
  </HeadingPairs>
  <TitlesOfParts>
    <vt:vector size="90" baseType="lpstr">
      <vt:lpstr>Arial</vt:lpstr>
      <vt:lpstr>Brush Script MT</vt:lpstr>
      <vt:lpstr>Calibri</vt:lpstr>
      <vt:lpstr>Default Design</vt:lpstr>
      <vt:lpstr>Counter bullying approaches St Saviour’s School</vt:lpstr>
      <vt:lpstr>Context</vt:lpstr>
      <vt:lpstr> Terminology</vt:lpstr>
      <vt:lpstr>Bullying is not…</vt:lpstr>
      <vt:lpstr>Un-intentional bullying</vt:lpstr>
      <vt:lpstr>What about…</vt:lpstr>
      <vt:lpstr>Tension vs Intention</vt:lpstr>
      <vt:lpstr> Research based definitions</vt:lpstr>
      <vt:lpstr> What bullying is…</vt:lpstr>
      <vt:lpstr>Social Problem Solving Skills</vt:lpstr>
      <vt:lpstr>PowerPoint Presentation</vt:lpstr>
      <vt:lpstr>PowerPoint Presentation</vt:lpstr>
      <vt:lpstr>PowerPoint Presentation</vt:lpstr>
      <vt:lpstr>Aims of the project</vt:lpstr>
      <vt:lpstr>New resources-leaflets</vt:lpstr>
      <vt:lpstr>Other resources</vt:lpstr>
      <vt:lpstr>Facts driving this project</vt:lpstr>
      <vt:lpstr>More facts</vt:lpstr>
      <vt:lpstr>Story of a bully</vt:lpstr>
      <vt:lpstr>Why do children bully others? Children’s responses</vt:lpstr>
      <vt:lpstr>2</vt:lpstr>
      <vt:lpstr>3</vt:lpstr>
      <vt:lpstr>4</vt:lpstr>
      <vt:lpstr>5</vt:lpstr>
      <vt:lpstr>6</vt:lpstr>
      <vt:lpstr>Male vs Female ?</vt:lpstr>
      <vt:lpstr>Types of bulling</vt:lpstr>
      <vt:lpstr>Direct and Indirect bullying</vt:lpstr>
      <vt:lpstr>Two ways to be bullied</vt:lpstr>
      <vt:lpstr>Cyber bullying</vt:lpstr>
      <vt:lpstr>FACEBOOK</vt:lpstr>
      <vt:lpstr>Self-concept</vt:lpstr>
      <vt:lpstr>Poor self esteem?</vt:lpstr>
      <vt:lpstr>Self-esteem</vt:lpstr>
      <vt:lpstr>Low self esteem?</vt:lpstr>
      <vt:lpstr>Your ideal self?</vt:lpstr>
      <vt:lpstr>PowerPoint Presentation</vt:lpstr>
      <vt:lpstr>Self esteem in bullying</vt:lpstr>
      <vt:lpstr>Supporting the victim</vt:lpstr>
      <vt:lpstr>Statistics</vt:lpstr>
      <vt:lpstr>Common factor?</vt:lpstr>
      <vt:lpstr>Profile of a victim - Children’s responses</vt:lpstr>
      <vt:lpstr>Profile of a victim</vt:lpstr>
      <vt:lpstr>Key characteristics that protect children from being bullied (Katz et al., 2001) </vt:lpstr>
      <vt:lpstr>Role of parents in bullying</vt:lpstr>
      <vt:lpstr>If your child has been bullying others</vt:lpstr>
      <vt:lpstr>If your child has been a victim of bullying</vt:lpstr>
      <vt:lpstr>Anti-bullying Questionnaire</vt:lpstr>
      <vt:lpstr>Sources of help for parents in Jersey</vt:lpstr>
      <vt:lpstr>PowerPoint Presentation</vt:lpstr>
      <vt:lpstr>The importance of social groupings </vt:lpstr>
      <vt:lpstr>Social dilemma</vt:lpstr>
      <vt:lpstr>The Cycle of Bullying</vt:lpstr>
      <vt:lpstr>Higher bullying cultures</vt:lpstr>
      <vt:lpstr>Lower bullying cultures</vt:lpstr>
      <vt:lpstr>How do we move children  from A – G ?</vt:lpstr>
      <vt:lpstr>Helping your child </vt:lpstr>
      <vt:lpstr>Helping your child </vt:lpstr>
      <vt:lpstr>Helping your child </vt:lpstr>
      <vt:lpstr>Helping your child </vt:lpstr>
      <vt:lpstr>Helping your child </vt:lpstr>
      <vt:lpstr>The project</vt:lpstr>
      <vt:lpstr>PowerPoint Presentation</vt:lpstr>
      <vt:lpstr>What can your child expect?</vt:lpstr>
      <vt:lpstr>If they are being bullied</vt:lpstr>
      <vt:lpstr>If they have bullied someone </vt:lpstr>
      <vt:lpstr> Conclusion</vt:lpstr>
      <vt:lpstr>Time check…</vt:lpstr>
      <vt:lpstr>Changing perceptions</vt:lpstr>
      <vt:lpstr>Gathering perceptions</vt:lpstr>
      <vt:lpstr>Have a go</vt:lpstr>
      <vt:lpstr>Gender responses</vt:lpstr>
      <vt:lpstr>PowerPoint Presentation</vt:lpstr>
      <vt:lpstr>Statistical relevance</vt:lpstr>
      <vt:lpstr>Listening to bullies recall their experiences</vt:lpstr>
      <vt:lpstr>Themes  bullies raised in their discussions </vt:lpstr>
      <vt:lpstr>PowerPoint Presentation</vt:lpstr>
      <vt:lpstr>Models of Stress</vt:lpstr>
      <vt:lpstr>Perception is key</vt:lpstr>
      <vt:lpstr>PowerPoint Presentation</vt:lpstr>
      <vt:lpstr>Limiting the bullying -advice to parents</vt:lpstr>
      <vt:lpstr>Actions for supporting pupils</vt:lpstr>
      <vt:lpstr>Systemic and Cultural Change</vt:lpstr>
      <vt:lpstr>People who bully</vt:lpstr>
      <vt:lpstr> Conclusion</vt:lpstr>
      <vt:lpstr>PowerPoint Presentation</vt:lpstr>
    </vt:vector>
  </TitlesOfParts>
  <Company>States Of Jersey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Any Authorized User</dc:creator>
  <cp:lastModifiedBy>Kirstie Williams</cp:lastModifiedBy>
  <cp:revision>352</cp:revision>
  <cp:lastPrinted>2017-04-18T07:21:07Z</cp:lastPrinted>
  <dcterms:created xsi:type="dcterms:W3CDTF">2012-05-09T14:20:28Z</dcterms:created>
  <dcterms:modified xsi:type="dcterms:W3CDTF">2021-01-29T10:58:47Z</dcterms:modified>
</cp:coreProperties>
</file>