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91D142F-ED03-4DEE-BB38-DC76FEA494C4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BB31058-ED28-4361-91AB-7CE8AABEEB78}">
      <dgm:prSet/>
      <dgm:spPr/>
      <dgm:t>
        <a:bodyPr/>
        <a:lstStyle/>
        <a:p>
          <a:r>
            <a:rPr lang="en-GB" b="0" i="0"/>
            <a:t>Zones of Regulation</a:t>
          </a:r>
          <a:endParaRPr lang="en-US"/>
        </a:p>
      </dgm:t>
    </dgm:pt>
    <dgm:pt modelId="{E7C93277-1E59-43EE-BC3C-FA081590C7A9}" type="parTrans" cxnId="{10BFB20D-3741-4AD4-B344-3EEC7B9C7111}">
      <dgm:prSet/>
      <dgm:spPr/>
      <dgm:t>
        <a:bodyPr/>
        <a:lstStyle/>
        <a:p>
          <a:endParaRPr lang="en-US"/>
        </a:p>
      </dgm:t>
    </dgm:pt>
    <dgm:pt modelId="{25E075EA-C1F3-417F-A4D1-946D9902BE44}" type="sibTrans" cxnId="{10BFB20D-3741-4AD4-B344-3EEC7B9C7111}">
      <dgm:prSet/>
      <dgm:spPr/>
      <dgm:t>
        <a:bodyPr/>
        <a:lstStyle/>
        <a:p>
          <a:endParaRPr lang="en-US"/>
        </a:p>
      </dgm:t>
    </dgm:pt>
    <dgm:pt modelId="{19303D0C-2CA1-460E-BE9F-0E333B7D9872}">
      <dgm:prSet/>
      <dgm:spPr/>
      <dgm:t>
        <a:bodyPr/>
        <a:lstStyle/>
        <a:p>
          <a:r>
            <a:rPr lang="en-GB" b="0" i="0" dirty="0"/>
            <a:t>Russian dolls for sharing worries</a:t>
          </a:r>
          <a:endParaRPr lang="en-US" dirty="0"/>
        </a:p>
      </dgm:t>
    </dgm:pt>
    <dgm:pt modelId="{F8A7266A-6F4A-48A5-BFED-5803209A6814}" type="parTrans" cxnId="{971BE241-FBE6-406D-B3C9-5295F5FA21A5}">
      <dgm:prSet/>
      <dgm:spPr/>
      <dgm:t>
        <a:bodyPr/>
        <a:lstStyle/>
        <a:p>
          <a:endParaRPr lang="en-US"/>
        </a:p>
      </dgm:t>
    </dgm:pt>
    <dgm:pt modelId="{A0CFE093-B9F1-4780-9DF0-D74CC23B92E9}" type="sibTrans" cxnId="{971BE241-FBE6-406D-B3C9-5295F5FA21A5}">
      <dgm:prSet/>
      <dgm:spPr/>
      <dgm:t>
        <a:bodyPr/>
        <a:lstStyle/>
        <a:p>
          <a:endParaRPr lang="en-US"/>
        </a:p>
      </dgm:t>
    </dgm:pt>
    <dgm:pt modelId="{AF465A70-8A4D-4B2C-8B4D-33E227B44242}">
      <dgm:prSet/>
      <dgm:spPr/>
      <dgm:t>
        <a:bodyPr/>
        <a:lstStyle/>
        <a:p>
          <a:r>
            <a:rPr lang="en-GB" b="0" i="0"/>
            <a:t>PSHE curriculum</a:t>
          </a:r>
          <a:endParaRPr lang="en-US"/>
        </a:p>
      </dgm:t>
    </dgm:pt>
    <dgm:pt modelId="{943E1500-F6C4-4AE5-9474-3A6778787942}" type="parTrans" cxnId="{23151149-8FF2-4C08-A343-D8FBD37138F2}">
      <dgm:prSet/>
      <dgm:spPr/>
      <dgm:t>
        <a:bodyPr/>
        <a:lstStyle/>
        <a:p>
          <a:endParaRPr lang="en-US"/>
        </a:p>
      </dgm:t>
    </dgm:pt>
    <dgm:pt modelId="{5A4A51C1-D95A-4D76-B1E5-A4B001A8A74F}" type="sibTrans" cxnId="{23151149-8FF2-4C08-A343-D8FBD37138F2}">
      <dgm:prSet/>
      <dgm:spPr/>
      <dgm:t>
        <a:bodyPr/>
        <a:lstStyle/>
        <a:p>
          <a:endParaRPr lang="en-US"/>
        </a:p>
      </dgm:t>
    </dgm:pt>
    <dgm:pt modelId="{769D9EF9-C312-49B3-AD7B-C4CC2AB31CC1}">
      <dgm:prSet/>
      <dgm:spPr/>
      <dgm:t>
        <a:bodyPr/>
        <a:lstStyle/>
        <a:p>
          <a:r>
            <a:rPr lang="en-GB" b="0" i="0"/>
            <a:t>Supporting transitions to classes/new schools</a:t>
          </a:r>
          <a:endParaRPr lang="en-US"/>
        </a:p>
      </dgm:t>
    </dgm:pt>
    <dgm:pt modelId="{3C13BF7B-8E67-4DA3-A22A-25431F151E34}" type="parTrans" cxnId="{AB8603B6-69E5-4286-9EEE-A2846638833F}">
      <dgm:prSet/>
      <dgm:spPr/>
      <dgm:t>
        <a:bodyPr/>
        <a:lstStyle/>
        <a:p>
          <a:endParaRPr lang="en-US"/>
        </a:p>
      </dgm:t>
    </dgm:pt>
    <dgm:pt modelId="{8EA4725A-F32D-464B-A56C-B9104CDDC7C8}" type="sibTrans" cxnId="{AB8603B6-69E5-4286-9EEE-A2846638833F}">
      <dgm:prSet/>
      <dgm:spPr/>
      <dgm:t>
        <a:bodyPr/>
        <a:lstStyle/>
        <a:p>
          <a:endParaRPr lang="en-US"/>
        </a:p>
      </dgm:t>
    </dgm:pt>
    <dgm:pt modelId="{6A25AEBD-B965-4514-9A8E-C226C314AE61}" type="pres">
      <dgm:prSet presAssocID="{791D142F-ED03-4DEE-BB38-DC76FEA494C4}" presName="linear" presStyleCnt="0">
        <dgm:presLayoutVars>
          <dgm:animLvl val="lvl"/>
          <dgm:resizeHandles val="exact"/>
        </dgm:presLayoutVars>
      </dgm:prSet>
      <dgm:spPr/>
    </dgm:pt>
    <dgm:pt modelId="{7B5ECDA9-F736-4B74-AF3A-C0922F2F31C0}" type="pres">
      <dgm:prSet presAssocID="{CBB31058-ED28-4361-91AB-7CE8AABEEB78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4A78E73B-5BC4-48E7-A471-A6FB90F0C5A7}" type="pres">
      <dgm:prSet presAssocID="{25E075EA-C1F3-417F-A4D1-946D9902BE44}" presName="spacer" presStyleCnt="0"/>
      <dgm:spPr/>
    </dgm:pt>
    <dgm:pt modelId="{60E6264F-78EB-4966-B418-36789A4D598D}" type="pres">
      <dgm:prSet presAssocID="{19303D0C-2CA1-460E-BE9F-0E333B7D9872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041374E6-DBC0-42BC-B13D-48A8EB1807E3}" type="pres">
      <dgm:prSet presAssocID="{A0CFE093-B9F1-4780-9DF0-D74CC23B92E9}" presName="spacer" presStyleCnt="0"/>
      <dgm:spPr/>
    </dgm:pt>
    <dgm:pt modelId="{396E870F-7C6F-4E9E-8454-E8C18779FA00}" type="pres">
      <dgm:prSet presAssocID="{AF465A70-8A4D-4B2C-8B4D-33E227B44242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3F372126-5B9F-4BD2-8529-7F1B6BFB47EF}" type="pres">
      <dgm:prSet presAssocID="{5A4A51C1-D95A-4D76-B1E5-A4B001A8A74F}" presName="spacer" presStyleCnt="0"/>
      <dgm:spPr/>
    </dgm:pt>
    <dgm:pt modelId="{5B6B7949-780F-41EB-AD31-BC20C02DBF34}" type="pres">
      <dgm:prSet presAssocID="{769D9EF9-C312-49B3-AD7B-C4CC2AB31CC1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10BFB20D-3741-4AD4-B344-3EEC7B9C7111}" srcId="{791D142F-ED03-4DEE-BB38-DC76FEA494C4}" destId="{CBB31058-ED28-4361-91AB-7CE8AABEEB78}" srcOrd="0" destOrd="0" parTransId="{E7C93277-1E59-43EE-BC3C-FA081590C7A9}" sibTransId="{25E075EA-C1F3-417F-A4D1-946D9902BE44}"/>
    <dgm:cxn modelId="{A338FF1B-7A0B-4905-9E09-8B5470EB2655}" type="presOf" srcId="{AF465A70-8A4D-4B2C-8B4D-33E227B44242}" destId="{396E870F-7C6F-4E9E-8454-E8C18779FA00}" srcOrd="0" destOrd="0" presId="urn:microsoft.com/office/officeart/2005/8/layout/vList2"/>
    <dgm:cxn modelId="{6518563F-4F5E-41E2-BF8E-C6537B3C048D}" type="presOf" srcId="{19303D0C-2CA1-460E-BE9F-0E333B7D9872}" destId="{60E6264F-78EB-4966-B418-36789A4D598D}" srcOrd="0" destOrd="0" presId="urn:microsoft.com/office/officeart/2005/8/layout/vList2"/>
    <dgm:cxn modelId="{971BE241-FBE6-406D-B3C9-5295F5FA21A5}" srcId="{791D142F-ED03-4DEE-BB38-DC76FEA494C4}" destId="{19303D0C-2CA1-460E-BE9F-0E333B7D9872}" srcOrd="1" destOrd="0" parTransId="{F8A7266A-6F4A-48A5-BFED-5803209A6814}" sibTransId="{A0CFE093-B9F1-4780-9DF0-D74CC23B92E9}"/>
    <dgm:cxn modelId="{23151149-8FF2-4C08-A343-D8FBD37138F2}" srcId="{791D142F-ED03-4DEE-BB38-DC76FEA494C4}" destId="{AF465A70-8A4D-4B2C-8B4D-33E227B44242}" srcOrd="2" destOrd="0" parTransId="{943E1500-F6C4-4AE5-9474-3A6778787942}" sibTransId="{5A4A51C1-D95A-4D76-B1E5-A4B001A8A74F}"/>
    <dgm:cxn modelId="{10BF1D8C-E963-47F0-BEF1-3F7762970EB4}" type="presOf" srcId="{CBB31058-ED28-4361-91AB-7CE8AABEEB78}" destId="{7B5ECDA9-F736-4B74-AF3A-C0922F2F31C0}" srcOrd="0" destOrd="0" presId="urn:microsoft.com/office/officeart/2005/8/layout/vList2"/>
    <dgm:cxn modelId="{16FA93A8-E183-4464-B95C-166FBEB4B435}" type="presOf" srcId="{769D9EF9-C312-49B3-AD7B-C4CC2AB31CC1}" destId="{5B6B7949-780F-41EB-AD31-BC20C02DBF34}" srcOrd="0" destOrd="0" presId="urn:microsoft.com/office/officeart/2005/8/layout/vList2"/>
    <dgm:cxn modelId="{AB8603B6-69E5-4286-9EEE-A2846638833F}" srcId="{791D142F-ED03-4DEE-BB38-DC76FEA494C4}" destId="{769D9EF9-C312-49B3-AD7B-C4CC2AB31CC1}" srcOrd="3" destOrd="0" parTransId="{3C13BF7B-8E67-4DA3-A22A-25431F151E34}" sibTransId="{8EA4725A-F32D-464B-A56C-B9104CDDC7C8}"/>
    <dgm:cxn modelId="{76B269F9-4C70-4F97-8732-74091EAF0398}" type="presOf" srcId="{791D142F-ED03-4DEE-BB38-DC76FEA494C4}" destId="{6A25AEBD-B965-4514-9A8E-C226C314AE61}" srcOrd="0" destOrd="0" presId="urn:microsoft.com/office/officeart/2005/8/layout/vList2"/>
    <dgm:cxn modelId="{7D15DE97-0FD6-4123-AF24-AAE8BE18EAFD}" type="presParOf" srcId="{6A25AEBD-B965-4514-9A8E-C226C314AE61}" destId="{7B5ECDA9-F736-4B74-AF3A-C0922F2F31C0}" srcOrd="0" destOrd="0" presId="urn:microsoft.com/office/officeart/2005/8/layout/vList2"/>
    <dgm:cxn modelId="{75578B01-B831-4AAB-9AE7-AEFF707C08C1}" type="presParOf" srcId="{6A25AEBD-B965-4514-9A8E-C226C314AE61}" destId="{4A78E73B-5BC4-48E7-A471-A6FB90F0C5A7}" srcOrd="1" destOrd="0" presId="urn:microsoft.com/office/officeart/2005/8/layout/vList2"/>
    <dgm:cxn modelId="{9C4FA5EC-B0CD-430C-B1C6-65D5E8883D8C}" type="presParOf" srcId="{6A25AEBD-B965-4514-9A8E-C226C314AE61}" destId="{60E6264F-78EB-4966-B418-36789A4D598D}" srcOrd="2" destOrd="0" presId="urn:microsoft.com/office/officeart/2005/8/layout/vList2"/>
    <dgm:cxn modelId="{8F33CAD9-E193-41BA-8079-FFBB5004A3A7}" type="presParOf" srcId="{6A25AEBD-B965-4514-9A8E-C226C314AE61}" destId="{041374E6-DBC0-42BC-B13D-48A8EB1807E3}" srcOrd="3" destOrd="0" presId="urn:microsoft.com/office/officeart/2005/8/layout/vList2"/>
    <dgm:cxn modelId="{51414AD4-F36D-4AEF-B16B-B863BB11AFD4}" type="presParOf" srcId="{6A25AEBD-B965-4514-9A8E-C226C314AE61}" destId="{396E870F-7C6F-4E9E-8454-E8C18779FA00}" srcOrd="4" destOrd="0" presId="urn:microsoft.com/office/officeart/2005/8/layout/vList2"/>
    <dgm:cxn modelId="{4C93DC72-C49F-4E06-A258-B4C3C768BAB8}" type="presParOf" srcId="{6A25AEBD-B965-4514-9A8E-C226C314AE61}" destId="{3F372126-5B9F-4BD2-8529-7F1B6BFB47EF}" srcOrd="5" destOrd="0" presId="urn:microsoft.com/office/officeart/2005/8/layout/vList2"/>
    <dgm:cxn modelId="{165B148E-8E62-4CE2-B480-16202B0CCCB1}" type="presParOf" srcId="{6A25AEBD-B965-4514-9A8E-C226C314AE61}" destId="{5B6B7949-780F-41EB-AD31-BC20C02DBF34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5ECDA9-F736-4B74-AF3A-C0922F2F31C0}">
      <dsp:nvSpPr>
        <dsp:cNvPr id="0" name=""/>
        <dsp:cNvSpPr/>
      </dsp:nvSpPr>
      <dsp:spPr>
        <a:xfrm>
          <a:off x="0" y="26463"/>
          <a:ext cx="6391275" cy="12314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b="0" i="0" kern="1200"/>
            <a:t>Zones of Regulation</a:t>
          </a:r>
          <a:endParaRPr lang="en-US" sz="3100" kern="1200"/>
        </a:p>
      </dsp:txBody>
      <dsp:txXfrm>
        <a:off x="60116" y="86579"/>
        <a:ext cx="6271043" cy="1111247"/>
      </dsp:txXfrm>
    </dsp:sp>
    <dsp:sp modelId="{60E6264F-78EB-4966-B418-36789A4D598D}">
      <dsp:nvSpPr>
        <dsp:cNvPr id="0" name=""/>
        <dsp:cNvSpPr/>
      </dsp:nvSpPr>
      <dsp:spPr>
        <a:xfrm>
          <a:off x="0" y="1347223"/>
          <a:ext cx="6391275" cy="1231479"/>
        </a:xfrm>
        <a:prstGeom prst="roundRect">
          <a:avLst/>
        </a:prstGeom>
        <a:solidFill>
          <a:schemeClr val="accent2">
            <a:hueOff val="-6588574"/>
            <a:satOff val="30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b="0" i="0" kern="1200" dirty="0"/>
            <a:t>Russian dolls for sharing worries</a:t>
          </a:r>
          <a:endParaRPr lang="en-US" sz="3100" kern="1200" dirty="0"/>
        </a:p>
      </dsp:txBody>
      <dsp:txXfrm>
        <a:off x="60116" y="1407339"/>
        <a:ext cx="6271043" cy="1111247"/>
      </dsp:txXfrm>
    </dsp:sp>
    <dsp:sp modelId="{396E870F-7C6F-4E9E-8454-E8C18779FA00}">
      <dsp:nvSpPr>
        <dsp:cNvPr id="0" name=""/>
        <dsp:cNvSpPr/>
      </dsp:nvSpPr>
      <dsp:spPr>
        <a:xfrm>
          <a:off x="0" y="2667983"/>
          <a:ext cx="6391275" cy="1231479"/>
        </a:xfrm>
        <a:prstGeom prst="roundRect">
          <a:avLst/>
        </a:prstGeom>
        <a:solidFill>
          <a:schemeClr val="accent2">
            <a:hueOff val="-13177148"/>
            <a:satOff val="601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b="0" i="0" kern="1200"/>
            <a:t>PSHE curriculum</a:t>
          </a:r>
          <a:endParaRPr lang="en-US" sz="3100" kern="1200"/>
        </a:p>
      </dsp:txBody>
      <dsp:txXfrm>
        <a:off x="60116" y="2728099"/>
        <a:ext cx="6271043" cy="1111247"/>
      </dsp:txXfrm>
    </dsp:sp>
    <dsp:sp modelId="{5B6B7949-780F-41EB-AD31-BC20C02DBF34}">
      <dsp:nvSpPr>
        <dsp:cNvPr id="0" name=""/>
        <dsp:cNvSpPr/>
      </dsp:nvSpPr>
      <dsp:spPr>
        <a:xfrm>
          <a:off x="0" y="3988743"/>
          <a:ext cx="6391275" cy="1231479"/>
        </a:xfrm>
        <a:prstGeom prst="roundRect">
          <a:avLst/>
        </a:prstGeom>
        <a:solidFill>
          <a:schemeClr val="accent2">
            <a:hueOff val="-19765721"/>
            <a:satOff val="901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b="0" i="0" kern="1200"/>
            <a:t>Supporting transitions to classes/new schools</a:t>
          </a:r>
          <a:endParaRPr lang="en-US" sz="3100" kern="1200"/>
        </a:p>
      </dsp:txBody>
      <dsp:txXfrm>
        <a:off x="60116" y="4048859"/>
        <a:ext cx="6271043" cy="11112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E3BE839-52CF-4EE4-8EF4-03552F16BB6B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ED8AE392-1780-43CB-BB32-FC7EC246A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5439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E839-52CF-4EE4-8EF4-03552F16BB6B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AE392-1780-43CB-BB32-FC7EC246A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431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E839-52CF-4EE4-8EF4-03552F16BB6B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AE392-1780-43CB-BB32-FC7EC246A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464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E839-52CF-4EE4-8EF4-03552F16BB6B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AE392-1780-43CB-BB32-FC7EC246A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658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E839-52CF-4EE4-8EF4-03552F16BB6B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AE392-1780-43CB-BB32-FC7EC246A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217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E839-52CF-4EE4-8EF4-03552F16BB6B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AE392-1780-43CB-BB32-FC7EC246A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561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E839-52CF-4EE4-8EF4-03552F16BB6B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AE392-1780-43CB-BB32-FC7EC246A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034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E839-52CF-4EE4-8EF4-03552F16BB6B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AE392-1780-43CB-BB32-FC7EC246A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804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E839-52CF-4EE4-8EF4-03552F16BB6B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AE392-1780-43CB-BB32-FC7EC246A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0684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E839-52CF-4EE4-8EF4-03552F16BB6B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AE392-1780-43CB-BB32-FC7EC246A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557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E839-52CF-4EE4-8EF4-03552F16BB6B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AE392-1780-43CB-BB32-FC7EC246A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3241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E839-52CF-4EE4-8EF4-03552F16BB6B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AE392-1780-43CB-BB32-FC7EC246A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7232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E839-52CF-4EE4-8EF4-03552F16BB6B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AE392-1780-43CB-BB32-FC7EC246A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5125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E839-52CF-4EE4-8EF4-03552F16BB6B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AE392-1780-43CB-BB32-FC7EC246A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3059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E839-52CF-4EE4-8EF4-03552F16BB6B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AE392-1780-43CB-BB32-FC7EC246A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057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E3BE839-52CF-4EE4-8EF4-03552F16BB6B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AE392-1780-43CB-BB32-FC7EC246A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6302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5E3BE839-52CF-4EE4-8EF4-03552F16BB6B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AE392-1780-43CB-BB32-FC7EC246A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182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5E3BE839-52CF-4EE4-8EF4-03552F16BB6B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ED8AE392-1780-43CB-BB32-FC7EC246A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226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L0e-oMZi000" TargetMode="Externa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png"/><Relationship Id="rId4" Type="http://schemas.openxmlformats.org/officeDocument/2006/relationships/image" Target="cid:a745fd77-0b8a-4705-8ac2-2978e1f2cc68@eurprd05.prod.outlook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A836B05-02FB-10C6-D07C-E9715D04E6D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2800" dirty="0"/>
              <a:t>How do we support the Mental Health and Wellbeing of pupils?</a:t>
            </a:r>
          </a:p>
        </p:txBody>
      </p:sp>
      <p:pic>
        <p:nvPicPr>
          <p:cNvPr id="5" name="Picture 4" descr="A picture containing rainbow, text, logo, graphics&#10;&#10;Description automatically generated">
            <a:extLst>
              <a:ext uri="{FF2B5EF4-FFF2-40B4-BE49-F238E27FC236}">
                <a16:creationId xmlns:a16="http://schemas.microsoft.com/office/drawing/2014/main" id="{D8916692-E872-047D-90F8-3E4C18A9FA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1840" y="1085523"/>
            <a:ext cx="2648320" cy="2343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1409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10">
            <a:extLst>
              <a:ext uri="{FF2B5EF4-FFF2-40B4-BE49-F238E27FC236}">
                <a16:creationId xmlns:a16="http://schemas.microsoft.com/office/drawing/2014/main" id="{E5D4A15D-C852-47D7-A7E3-7F8FEE9FCA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C06AA6A2-9E5B-46E6-82B0-8FC1CA7231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11E7C01A-5F5B-4E17-B91B-26FA9ADB5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71DA43BF-6FE1-458D-A112-1687677B00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FAA5FF03-83FF-43B9-B66B-5FD05A958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BC4D7AA7-0424-4C72-AE55-4B413DD471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BC2D80F1-5DC4-4396-B0E1-C774E82EC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48171057-920A-4188-A18E-97D710A35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1C871B74-1D69-47F0-A28D-8F3454779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>
              <a:extLst>
                <a:ext uri="{FF2B5EF4-FFF2-40B4-BE49-F238E27FC236}">
                  <a16:creationId xmlns:a16="http://schemas.microsoft.com/office/drawing/2014/main" id="{63001BDC-368C-49CC-9F3F-EAF38A0A49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34" name="Rectangle 21">
            <a:extLst>
              <a:ext uri="{FF2B5EF4-FFF2-40B4-BE49-F238E27FC236}">
                <a16:creationId xmlns:a16="http://schemas.microsoft.com/office/drawing/2014/main" id="{6288FC2F-B192-42B2-90BE-517E1039BE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pSp>
        <p:nvGrpSpPr>
          <p:cNvPr id="35" name="Group 23">
            <a:extLst>
              <a:ext uri="{FF2B5EF4-FFF2-40B4-BE49-F238E27FC236}">
                <a16:creationId xmlns:a16="http://schemas.microsoft.com/office/drawing/2014/main" id="{08BCF048-8940-4354-B9EC-5AD74E283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D024C14A-78BD-44B0-82BE-6A0D0A270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809F3D29-EDB1-4F1C-A0E0-36F28CE171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5282F4AB-C7B8-4A86-9927-AA106AA27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Rectangle 27">
              <a:extLst>
                <a:ext uri="{FF2B5EF4-FFF2-40B4-BE49-F238E27FC236}">
                  <a16:creationId xmlns:a16="http://schemas.microsoft.com/office/drawing/2014/main" id="{60B26874-5AFA-4D1E-94A9-53AF9790D7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Freeform 5">
              <a:extLst>
                <a:ext uri="{FF2B5EF4-FFF2-40B4-BE49-F238E27FC236}">
                  <a16:creationId xmlns:a16="http://schemas.microsoft.com/office/drawing/2014/main" id="{A1DA6C95-40F8-4305-89F6-17F6167C0B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30" name="Freeform 5">
              <a:extLst>
                <a:ext uri="{FF2B5EF4-FFF2-40B4-BE49-F238E27FC236}">
                  <a16:creationId xmlns:a16="http://schemas.microsoft.com/office/drawing/2014/main" id="{A2FA2D29-AEEE-4FFA-B233-94FBE84C9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31" name="Freeform 5">
              <a:extLst>
                <a:ext uri="{FF2B5EF4-FFF2-40B4-BE49-F238E27FC236}">
                  <a16:creationId xmlns:a16="http://schemas.microsoft.com/office/drawing/2014/main" id="{6DA5143E-FA8E-4EC1-99F7-35AE5AD4E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78B3AC5C-7C5C-611E-CD2E-7DD48546FA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7"/>
            <a:ext cx="2942210" cy="483374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>
                <a:solidFill>
                  <a:srgbClr val="EBEBEB"/>
                </a:solidFill>
              </a:rPr>
              <a:t>School approaches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CC28BCC9-4093-4FD5-83EB-7EC297F51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37" name="Text Placeholder 3">
            <a:extLst>
              <a:ext uri="{FF2B5EF4-FFF2-40B4-BE49-F238E27FC236}">
                <a16:creationId xmlns:a16="http://schemas.microsoft.com/office/drawing/2014/main" id="{6B4E17A1-BA57-BB84-DABB-17FB46F757F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70171647"/>
              </p:ext>
            </p:extLst>
          </p:nvPr>
        </p:nvGraphicFramePr>
        <p:xfrm>
          <a:off x="5194300" y="808038"/>
          <a:ext cx="6391275" cy="5246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849807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DAD35D-EDA1-EDA3-1F43-1ABF8C9BA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Zones of Regulation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12DE408-1E54-9C56-49B8-911A1ABADFD2}"/>
              </a:ext>
            </a:extLst>
          </p:cNvPr>
          <p:cNvSpPr txBox="1"/>
          <p:nvPr/>
        </p:nvSpPr>
        <p:spPr>
          <a:xfrm>
            <a:off x="3047301" y="3238042"/>
            <a:ext cx="60946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https://www.youtube.com/watch?v=L0e-oMZi000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0663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ED6422-AE36-79B3-E4C9-CF7F46247A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1006134"/>
          </a:xfrm>
        </p:spPr>
        <p:txBody>
          <a:bodyPr/>
          <a:lstStyle/>
          <a:p>
            <a:r>
              <a:rPr lang="en-GB" dirty="0"/>
              <a:t>ELSA – Emotional Literacy Support Assistants</a:t>
            </a:r>
          </a:p>
        </p:txBody>
      </p:sp>
      <p:pic>
        <p:nvPicPr>
          <p:cNvPr id="4" name="Picture 3" descr="A person wearing glasses and a sweater&#10;&#10;Description automatically generated with medium confidence">
            <a:extLst>
              <a:ext uri="{FF2B5EF4-FFF2-40B4-BE49-F238E27FC236}">
                <a16:creationId xmlns:a16="http://schemas.microsoft.com/office/drawing/2014/main" id="{783B182D-CCE7-FA8B-D251-40AA9742F1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954" y="2995126"/>
            <a:ext cx="2334695" cy="288920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8EDE567-9406-16BD-DA39-E77B355DEA2C}"/>
              </a:ext>
            </a:extLst>
          </p:cNvPr>
          <p:cNvSpPr txBox="1"/>
          <p:nvPr/>
        </p:nvSpPr>
        <p:spPr>
          <a:xfrm>
            <a:off x="914400" y="5980922"/>
            <a:ext cx="29298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Mrs. Judy Andrews-</a:t>
            </a:r>
            <a:r>
              <a:rPr lang="en-GB" dirty="0" err="1"/>
              <a:t>Callec</a:t>
            </a:r>
            <a:endParaRPr lang="en-GB" dirty="0"/>
          </a:p>
        </p:txBody>
      </p:sp>
      <p:pic>
        <p:nvPicPr>
          <p:cNvPr id="7" name="Picture 6" descr="A person wearing a scarf and smiling&#10;&#10;Description automatically generated with low confidence">
            <a:extLst>
              <a:ext uri="{FF2B5EF4-FFF2-40B4-BE49-F238E27FC236}">
                <a16:creationId xmlns:a16="http://schemas.microsoft.com/office/drawing/2014/main" id="{F35FF13F-1A77-1BFC-1BAA-634A3C1000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363" y="2923550"/>
            <a:ext cx="3020008" cy="288920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BA9B668-EE56-FD1D-6ABA-E21409A62A35}"/>
              </a:ext>
            </a:extLst>
          </p:cNvPr>
          <p:cNvSpPr txBox="1"/>
          <p:nvPr/>
        </p:nvSpPr>
        <p:spPr>
          <a:xfrm>
            <a:off x="8817429" y="6074229"/>
            <a:ext cx="19623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Mrs. Lisa Vernon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06648B1-CFA2-103E-A253-C7ADB257E0A1}"/>
              </a:ext>
            </a:extLst>
          </p:cNvPr>
          <p:cNvSpPr txBox="1"/>
          <p:nvPr/>
        </p:nvSpPr>
        <p:spPr>
          <a:xfrm>
            <a:off x="4035105" y="2684477"/>
            <a:ext cx="390088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What?</a:t>
            </a:r>
          </a:p>
          <a:p>
            <a:r>
              <a:rPr lang="en-GB" dirty="0"/>
              <a:t>6 week block of 1:1 sessions to</a:t>
            </a:r>
          </a:p>
          <a:p>
            <a:r>
              <a:rPr lang="en-GB" dirty="0"/>
              <a:t>Address individual needs</a:t>
            </a:r>
          </a:p>
          <a:p>
            <a:endParaRPr lang="en-GB" dirty="0"/>
          </a:p>
          <a:p>
            <a:r>
              <a:rPr lang="en-GB" dirty="0"/>
              <a:t>emotions, friendships, self- esteem, bereavement</a:t>
            </a:r>
          </a:p>
          <a:p>
            <a:endParaRPr lang="en-GB" dirty="0"/>
          </a:p>
          <a:p>
            <a:r>
              <a:rPr lang="en-GB" dirty="0"/>
              <a:t>Who?</a:t>
            </a:r>
          </a:p>
          <a:p>
            <a:r>
              <a:rPr lang="en-GB" dirty="0"/>
              <a:t>Termly PPM meetings</a:t>
            </a:r>
          </a:p>
          <a:p>
            <a:r>
              <a:rPr lang="en-GB" dirty="0"/>
              <a:t>SENCo</a:t>
            </a:r>
          </a:p>
          <a:p>
            <a:r>
              <a:rPr lang="en-GB" dirty="0"/>
              <a:t>Parents</a:t>
            </a:r>
          </a:p>
        </p:txBody>
      </p:sp>
    </p:spTree>
    <p:extLst>
      <p:ext uri="{BB962C8B-B14F-4D97-AF65-F5344CB8AC3E}">
        <p14:creationId xmlns:p14="http://schemas.microsoft.com/office/powerpoint/2010/main" val="35742006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6503EB0F-2257-4A3E-A73B-E1DE769B4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7012B2A-0D78-433A-8C68-8889D3DCDD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119D0202-ED3F-47CC-90E9-4E963BCDAB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id="{670D6F2B-93AF-47D6-9378-5E54BE0AC6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E83983-9DFE-FD41-4652-CC6E65E9EF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4825" y="1143000"/>
            <a:ext cx="6268246" cy="313403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/>
              <a:t>Mental Health First Aider</a:t>
            </a:r>
          </a:p>
        </p:txBody>
      </p:sp>
      <p:pic>
        <p:nvPicPr>
          <p:cNvPr id="8" name="Picture 7" descr="A person in a blue shirt&#10;&#10;Description automatically generated with low confidence">
            <a:extLst>
              <a:ext uri="{FF2B5EF4-FFF2-40B4-BE49-F238E27FC236}">
                <a16:creationId xmlns:a16="http://schemas.microsoft.com/office/drawing/2014/main" id="{E48564F6-E22D-B5D4-E104-FC715A74D84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44" b="1"/>
          <a:stretch/>
        </p:blipFill>
        <p:spPr>
          <a:xfrm>
            <a:off x="1109764" y="1113063"/>
            <a:ext cx="3531062" cy="462875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4F4F378-E216-3F63-41BF-17BFE5EDFBC0}"/>
              </a:ext>
            </a:extLst>
          </p:cNvPr>
          <p:cNvSpPr txBox="1"/>
          <p:nvPr/>
        </p:nvSpPr>
        <p:spPr>
          <a:xfrm>
            <a:off x="1109764" y="5741821"/>
            <a:ext cx="35310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Mrs Donna Tupper</a:t>
            </a:r>
          </a:p>
        </p:txBody>
      </p:sp>
    </p:spTree>
    <p:extLst>
      <p:ext uri="{BB962C8B-B14F-4D97-AF65-F5344CB8AC3E}">
        <p14:creationId xmlns:p14="http://schemas.microsoft.com/office/powerpoint/2010/main" val="32844002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81" name="Group 2080">
            <a:extLst>
              <a:ext uri="{FF2B5EF4-FFF2-40B4-BE49-F238E27FC236}">
                <a16:creationId xmlns:a16="http://schemas.microsoft.com/office/drawing/2014/main" id="{DDA34B8A-FA8D-4E16-AD72-7B60B1C258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082" name="Rectangle 2081">
              <a:extLst>
                <a:ext uri="{FF2B5EF4-FFF2-40B4-BE49-F238E27FC236}">
                  <a16:creationId xmlns:a16="http://schemas.microsoft.com/office/drawing/2014/main" id="{6885D229-60DD-4D71-8181-10E781C149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83" name="Oval 2082">
              <a:extLst>
                <a:ext uri="{FF2B5EF4-FFF2-40B4-BE49-F238E27FC236}">
                  <a16:creationId xmlns:a16="http://schemas.microsoft.com/office/drawing/2014/main" id="{0B0DAA45-BE66-4F0C-93A6-519D94107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84" name="Oval 2083">
              <a:extLst>
                <a:ext uri="{FF2B5EF4-FFF2-40B4-BE49-F238E27FC236}">
                  <a16:creationId xmlns:a16="http://schemas.microsoft.com/office/drawing/2014/main" id="{EF449A3D-A43B-4688-BD89-35734D0072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85" name="Oval 2084">
              <a:extLst>
                <a:ext uri="{FF2B5EF4-FFF2-40B4-BE49-F238E27FC236}">
                  <a16:creationId xmlns:a16="http://schemas.microsoft.com/office/drawing/2014/main" id="{74E9975C-AF3D-48EF-B3F0-112A01A382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86" name="Oval 2085">
              <a:extLst>
                <a:ext uri="{FF2B5EF4-FFF2-40B4-BE49-F238E27FC236}">
                  <a16:creationId xmlns:a16="http://schemas.microsoft.com/office/drawing/2014/main" id="{CF00A076-2FEA-40D1-8F85-8424817979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87" name="Oval 2086">
              <a:extLst>
                <a:ext uri="{FF2B5EF4-FFF2-40B4-BE49-F238E27FC236}">
                  <a16:creationId xmlns:a16="http://schemas.microsoft.com/office/drawing/2014/main" id="{A2E68741-6133-4CAA-BF3C-F0E6CF40C5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88" name="Freeform 5">
              <a:extLst>
                <a:ext uri="{FF2B5EF4-FFF2-40B4-BE49-F238E27FC236}">
                  <a16:creationId xmlns:a16="http://schemas.microsoft.com/office/drawing/2014/main" id="{76C01C64-4A8B-42FC-93C5-2D6A3EBAB7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89" name="Freeform 5">
              <a:extLst>
                <a:ext uri="{FF2B5EF4-FFF2-40B4-BE49-F238E27FC236}">
                  <a16:creationId xmlns:a16="http://schemas.microsoft.com/office/drawing/2014/main" id="{D969AEA9-C1EE-45E1-9964-D9705492E1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90" name="Freeform 5">
              <a:extLst>
                <a:ext uri="{FF2B5EF4-FFF2-40B4-BE49-F238E27FC236}">
                  <a16:creationId xmlns:a16="http://schemas.microsoft.com/office/drawing/2014/main" id="{4845E67D-4E5B-44B3-AB74-5E95C839E7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092" name="Rectangle 2091">
            <a:extLst>
              <a:ext uri="{FF2B5EF4-FFF2-40B4-BE49-F238E27FC236}">
                <a16:creationId xmlns:a16="http://schemas.microsoft.com/office/drawing/2014/main" id="{079CE317-680B-449C-A423-71C1FE069B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94" name="Rectangle 2093">
            <a:extLst>
              <a:ext uri="{FF2B5EF4-FFF2-40B4-BE49-F238E27FC236}">
                <a16:creationId xmlns:a16="http://schemas.microsoft.com/office/drawing/2014/main" id="{F70C2B8F-6B1B-46D5-86E6-40F36C695F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96" name="Freeform 5">
            <a:extLst>
              <a:ext uri="{FF2B5EF4-FFF2-40B4-BE49-F238E27FC236}">
                <a16:creationId xmlns:a16="http://schemas.microsoft.com/office/drawing/2014/main" id="{DB521824-592C-476A-AB0A-CA0C6D1F34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4698352" y="182607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</p:sp>
      <p:sp>
        <p:nvSpPr>
          <p:cNvPr id="2098" name="Freeform: Shape 2097">
            <a:extLst>
              <a:ext uri="{FF2B5EF4-FFF2-40B4-BE49-F238E27FC236}">
                <a16:creationId xmlns:a16="http://schemas.microsoft.com/office/drawing/2014/main" id="{A2749EFA-8EE4-4EB8-9424-8E593B9320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5950898" y="638067"/>
            <a:ext cx="6053670" cy="5581866"/>
          </a:xfrm>
          <a:custGeom>
            <a:avLst/>
            <a:gdLst>
              <a:gd name="connsiteX0" fmla="*/ 6053670 w 6053670"/>
              <a:gd name="connsiteY0" fmla="*/ 1098 h 5581866"/>
              <a:gd name="connsiteX1" fmla="*/ 6053670 w 6053670"/>
              <a:gd name="connsiteY1" fmla="*/ 514028 h 5581866"/>
              <a:gd name="connsiteX2" fmla="*/ 6053670 w 6053670"/>
              <a:gd name="connsiteY2" fmla="*/ 1254558 h 5581866"/>
              <a:gd name="connsiteX3" fmla="*/ 6053670 w 6053670"/>
              <a:gd name="connsiteY3" fmla="*/ 5581866 h 5581866"/>
              <a:gd name="connsiteX4" fmla="*/ 0 w 6053670"/>
              <a:gd name="connsiteY4" fmla="*/ 5581866 h 5581866"/>
              <a:gd name="connsiteX5" fmla="*/ 0 w 6053670"/>
              <a:gd name="connsiteY5" fmla="*/ 1249853 h 5581866"/>
              <a:gd name="connsiteX6" fmla="*/ 0 w 6053670"/>
              <a:gd name="connsiteY6" fmla="*/ 514028 h 5581866"/>
              <a:gd name="connsiteX7" fmla="*/ 0 w 6053670"/>
              <a:gd name="connsiteY7" fmla="*/ 0 h 5581866"/>
              <a:gd name="connsiteX8" fmla="*/ 35717 w 6053670"/>
              <a:gd name="connsiteY8" fmla="*/ 5488 h 5581866"/>
              <a:gd name="connsiteX9" fmla="*/ 140445 w 6053670"/>
              <a:gd name="connsiteY9" fmla="*/ 21641 h 5581866"/>
              <a:gd name="connsiteX10" fmla="*/ 216722 w 6053670"/>
              <a:gd name="connsiteY10" fmla="*/ 32932 h 5581866"/>
              <a:gd name="connsiteX11" fmla="*/ 307527 w 6053670"/>
              <a:gd name="connsiteY11" fmla="*/ 44850 h 5581866"/>
              <a:gd name="connsiteX12" fmla="*/ 415282 w 6053670"/>
              <a:gd name="connsiteY12" fmla="*/ 59121 h 5581866"/>
              <a:gd name="connsiteX13" fmla="*/ 534539 w 6053670"/>
              <a:gd name="connsiteY13" fmla="*/ 74175 h 5581866"/>
              <a:gd name="connsiteX14" fmla="*/ 668931 w 6053670"/>
              <a:gd name="connsiteY14" fmla="*/ 90014 h 5581866"/>
              <a:gd name="connsiteX15" fmla="*/ 815430 w 6053670"/>
              <a:gd name="connsiteY15" fmla="*/ 106794 h 5581866"/>
              <a:gd name="connsiteX16" fmla="*/ 974641 w 6053670"/>
              <a:gd name="connsiteY16" fmla="*/ 123574 h 5581866"/>
              <a:gd name="connsiteX17" fmla="*/ 1144144 w 6053670"/>
              <a:gd name="connsiteY17" fmla="*/ 140667 h 5581866"/>
              <a:gd name="connsiteX18" fmla="*/ 1326965 w 6053670"/>
              <a:gd name="connsiteY18" fmla="*/ 156506 h 5581866"/>
              <a:gd name="connsiteX19" fmla="*/ 1518261 w 6053670"/>
              <a:gd name="connsiteY19" fmla="*/ 171717 h 5581866"/>
              <a:gd name="connsiteX20" fmla="*/ 1720453 w 6053670"/>
              <a:gd name="connsiteY20" fmla="*/ 185518 h 5581866"/>
              <a:gd name="connsiteX21" fmla="*/ 1931121 w 6053670"/>
              <a:gd name="connsiteY21" fmla="*/ 198690 h 5581866"/>
              <a:gd name="connsiteX22" fmla="*/ 2150869 w 6053670"/>
              <a:gd name="connsiteY22" fmla="*/ 211079 h 5581866"/>
              <a:gd name="connsiteX23" fmla="*/ 2263467 w 6053670"/>
              <a:gd name="connsiteY23" fmla="*/ 215470 h 5581866"/>
              <a:gd name="connsiteX24" fmla="*/ 2378487 w 6053670"/>
              <a:gd name="connsiteY24" fmla="*/ 220332 h 5581866"/>
              <a:gd name="connsiteX25" fmla="*/ 2495323 w 6053670"/>
              <a:gd name="connsiteY25" fmla="*/ 224879 h 5581866"/>
              <a:gd name="connsiteX26" fmla="*/ 2612764 w 6053670"/>
              <a:gd name="connsiteY26" fmla="*/ 227859 h 5581866"/>
              <a:gd name="connsiteX27" fmla="*/ 2732627 w 6053670"/>
              <a:gd name="connsiteY27" fmla="*/ 230525 h 5581866"/>
              <a:gd name="connsiteX28" fmla="*/ 2853700 w 6053670"/>
              <a:gd name="connsiteY28" fmla="*/ 233348 h 5581866"/>
              <a:gd name="connsiteX29" fmla="*/ 2977195 w 6053670"/>
              <a:gd name="connsiteY29" fmla="*/ 235229 h 5581866"/>
              <a:gd name="connsiteX30" fmla="*/ 3101900 w 6053670"/>
              <a:gd name="connsiteY30" fmla="*/ 235229 h 5581866"/>
              <a:gd name="connsiteX31" fmla="*/ 3227817 w 6053670"/>
              <a:gd name="connsiteY31" fmla="*/ 236170 h 5581866"/>
              <a:gd name="connsiteX32" fmla="*/ 3354944 w 6053670"/>
              <a:gd name="connsiteY32" fmla="*/ 235229 h 5581866"/>
              <a:gd name="connsiteX33" fmla="*/ 3483887 w 6053670"/>
              <a:gd name="connsiteY33" fmla="*/ 233348 h 5581866"/>
              <a:gd name="connsiteX34" fmla="*/ 3612830 w 6053670"/>
              <a:gd name="connsiteY34" fmla="*/ 231623 h 5581866"/>
              <a:gd name="connsiteX35" fmla="*/ 3743589 w 6053670"/>
              <a:gd name="connsiteY35" fmla="*/ 227859 h 5581866"/>
              <a:gd name="connsiteX36" fmla="*/ 3875559 w 6053670"/>
              <a:gd name="connsiteY36" fmla="*/ 223938 h 5581866"/>
              <a:gd name="connsiteX37" fmla="*/ 4007529 w 6053670"/>
              <a:gd name="connsiteY37" fmla="*/ 219391 h 5581866"/>
              <a:gd name="connsiteX38" fmla="*/ 4140710 w 6053670"/>
              <a:gd name="connsiteY38" fmla="*/ 212961 h 5581866"/>
              <a:gd name="connsiteX39" fmla="*/ 4275102 w 6053670"/>
              <a:gd name="connsiteY39" fmla="*/ 205277 h 5581866"/>
              <a:gd name="connsiteX40" fmla="*/ 4410098 w 6053670"/>
              <a:gd name="connsiteY40" fmla="*/ 197907 h 5581866"/>
              <a:gd name="connsiteX41" fmla="*/ 4545096 w 6053670"/>
              <a:gd name="connsiteY41" fmla="*/ 188498 h 5581866"/>
              <a:gd name="connsiteX42" fmla="*/ 4681909 w 6053670"/>
              <a:gd name="connsiteY42" fmla="*/ 177207 h 5581866"/>
              <a:gd name="connsiteX43" fmla="*/ 4816905 w 6053670"/>
              <a:gd name="connsiteY43" fmla="*/ 165916 h 5581866"/>
              <a:gd name="connsiteX44" fmla="*/ 4954323 w 6053670"/>
              <a:gd name="connsiteY44" fmla="*/ 152899 h 5581866"/>
              <a:gd name="connsiteX45" fmla="*/ 5092347 w 6053670"/>
              <a:gd name="connsiteY45" fmla="*/ 138629 h 5581866"/>
              <a:gd name="connsiteX46" fmla="*/ 5228555 w 6053670"/>
              <a:gd name="connsiteY46" fmla="*/ 123574 h 5581866"/>
              <a:gd name="connsiteX47" fmla="*/ 5366578 w 6053670"/>
              <a:gd name="connsiteY47" fmla="*/ 106010 h 5581866"/>
              <a:gd name="connsiteX48" fmla="*/ 5503997 w 6053670"/>
              <a:gd name="connsiteY48" fmla="*/ 87192 h 5581866"/>
              <a:gd name="connsiteX49" fmla="*/ 5642020 w 6053670"/>
              <a:gd name="connsiteY49" fmla="*/ 68530 h 5581866"/>
              <a:gd name="connsiteX50" fmla="*/ 5779438 w 6053670"/>
              <a:gd name="connsiteY50" fmla="*/ 46733 h 5581866"/>
              <a:gd name="connsiteX51" fmla="*/ 5916251 w 6053670"/>
              <a:gd name="connsiteY51" fmla="*/ 24464 h 5581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3670" h="5581866">
                <a:moveTo>
                  <a:pt x="6053670" y="1098"/>
                </a:moveTo>
                <a:lnTo>
                  <a:pt x="6053670" y="514028"/>
                </a:lnTo>
                <a:lnTo>
                  <a:pt x="6053670" y="1254558"/>
                </a:lnTo>
                <a:lnTo>
                  <a:pt x="6053670" y="5581866"/>
                </a:lnTo>
                <a:lnTo>
                  <a:pt x="0" y="5581866"/>
                </a:lnTo>
                <a:lnTo>
                  <a:pt x="0" y="1249853"/>
                </a:lnTo>
                <a:lnTo>
                  <a:pt x="0" y="514028"/>
                </a:lnTo>
                <a:lnTo>
                  <a:pt x="0" y="0"/>
                </a:lnTo>
                <a:lnTo>
                  <a:pt x="35717" y="5488"/>
                </a:lnTo>
                <a:lnTo>
                  <a:pt x="140445" y="21641"/>
                </a:lnTo>
                <a:lnTo>
                  <a:pt x="216722" y="32932"/>
                </a:lnTo>
                <a:lnTo>
                  <a:pt x="307527" y="44850"/>
                </a:lnTo>
                <a:lnTo>
                  <a:pt x="415282" y="59121"/>
                </a:lnTo>
                <a:lnTo>
                  <a:pt x="534539" y="74175"/>
                </a:lnTo>
                <a:lnTo>
                  <a:pt x="668931" y="90014"/>
                </a:lnTo>
                <a:lnTo>
                  <a:pt x="815430" y="106794"/>
                </a:lnTo>
                <a:lnTo>
                  <a:pt x="974641" y="123574"/>
                </a:lnTo>
                <a:lnTo>
                  <a:pt x="1144144" y="140667"/>
                </a:lnTo>
                <a:lnTo>
                  <a:pt x="1326965" y="156506"/>
                </a:lnTo>
                <a:lnTo>
                  <a:pt x="1518261" y="171717"/>
                </a:lnTo>
                <a:lnTo>
                  <a:pt x="1720453" y="185518"/>
                </a:lnTo>
                <a:lnTo>
                  <a:pt x="1931121" y="198690"/>
                </a:lnTo>
                <a:lnTo>
                  <a:pt x="2150869" y="211079"/>
                </a:lnTo>
                <a:lnTo>
                  <a:pt x="2263467" y="215470"/>
                </a:lnTo>
                <a:lnTo>
                  <a:pt x="2378487" y="220332"/>
                </a:lnTo>
                <a:lnTo>
                  <a:pt x="2495323" y="224879"/>
                </a:lnTo>
                <a:lnTo>
                  <a:pt x="2612764" y="227859"/>
                </a:lnTo>
                <a:lnTo>
                  <a:pt x="2732627" y="230525"/>
                </a:lnTo>
                <a:lnTo>
                  <a:pt x="2853700" y="233348"/>
                </a:lnTo>
                <a:lnTo>
                  <a:pt x="2977195" y="235229"/>
                </a:lnTo>
                <a:lnTo>
                  <a:pt x="3101900" y="235229"/>
                </a:lnTo>
                <a:lnTo>
                  <a:pt x="3227817" y="236170"/>
                </a:lnTo>
                <a:lnTo>
                  <a:pt x="3354944" y="235229"/>
                </a:lnTo>
                <a:lnTo>
                  <a:pt x="3483887" y="233348"/>
                </a:lnTo>
                <a:lnTo>
                  <a:pt x="3612830" y="231623"/>
                </a:lnTo>
                <a:lnTo>
                  <a:pt x="3743589" y="227859"/>
                </a:lnTo>
                <a:lnTo>
                  <a:pt x="3875559" y="223938"/>
                </a:lnTo>
                <a:lnTo>
                  <a:pt x="4007529" y="219391"/>
                </a:lnTo>
                <a:lnTo>
                  <a:pt x="4140710" y="212961"/>
                </a:lnTo>
                <a:lnTo>
                  <a:pt x="4275102" y="205277"/>
                </a:lnTo>
                <a:lnTo>
                  <a:pt x="4410098" y="197907"/>
                </a:lnTo>
                <a:lnTo>
                  <a:pt x="4545096" y="188498"/>
                </a:lnTo>
                <a:lnTo>
                  <a:pt x="4681909" y="177207"/>
                </a:lnTo>
                <a:lnTo>
                  <a:pt x="4816905" y="165916"/>
                </a:lnTo>
                <a:lnTo>
                  <a:pt x="4954323" y="152899"/>
                </a:lnTo>
                <a:lnTo>
                  <a:pt x="5092347" y="138629"/>
                </a:lnTo>
                <a:lnTo>
                  <a:pt x="5228555" y="123574"/>
                </a:lnTo>
                <a:lnTo>
                  <a:pt x="5366578" y="106010"/>
                </a:lnTo>
                <a:lnTo>
                  <a:pt x="5503997" y="87192"/>
                </a:lnTo>
                <a:lnTo>
                  <a:pt x="5642020" y="68530"/>
                </a:lnTo>
                <a:lnTo>
                  <a:pt x="5779438" y="46733"/>
                </a:lnTo>
                <a:lnTo>
                  <a:pt x="5916251" y="2446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100" name="Freeform 5">
            <a:extLst>
              <a:ext uri="{FF2B5EF4-FFF2-40B4-BE49-F238E27FC236}">
                <a16:creationId xmlns:a16="http://schemas.microsoft.com/office/drawing/2014/main" id="{B5C860C9-D4F9-4350-80DA-0D1CD36C77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32" name="Rectangle 29">
            <a:extLst>
              <a:ext uri="{FF2B5EF4-FFF2-40B4-BE49-F238E27FC236}">
                <a16:creationId xmlns:a16="http://schemas.microsoft.com/office/drawing/2014/main" id="{5C5B32A2-B400-FFFC-6927-FDC7A7A3C6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0602" y="853359"/>
            <a:ext cx="5132438" cy="109425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 fontScale="92500" lnSpcReduction="10000"/>
          </a:bodyPr>
          <a:lstStyle/>
          <a:p>
            <a:pPr marL="0" marR="0" lvl="0" indent="0" fontAlgn="base"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en-US" altLang="en-US" sz="3600" b="0" i="0" u="none" strike="noStrike" kern="1200" cap="none" normalizeH="0" baseline="0" dirty="0">
                <a:ln>
                  <a:noFill/>
                </a:ln>
                <a:solidFill>
                  <a:srgbClr val="EBEBEB"/>
                </a:solidFill>
                <a:effectLst/>
                <a:latin typeface="+mj-lt"/>
                <a:ea typeface="+mj-ea"/>
                <a:cs typeface="+mj-cs"/>
              </a:rPr>
              <a:t>Catriona Sims – Well-being facilitator </a:t>
            </a:r>
          </a:p>
          <a:p>
            <a:pPr marL="0" marR="0" lvl="0" indent="0" fontAlgn="base"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endParaRPr kumimoji="0" lang="en-US" altLang="en-US" sz="3600" b="0" i="0" u="none" strike="noStrike" kern="1200" cap="none" normalizeH="0" baseline="0" dirty="0">
              <a:ln>
                <a:noFill/>
              </a:ln>
              <a:solidFill>
                <a:srgbClr val="EBEBEB"/>
              </a:solidFill>
              <a:effectLst/>
              <a:latin typeface="+mj-lt"/>
              <a:ea typeface="+mj-ea"/>
              <a:cs typeface="+mj-cs"/>
            </a:endParaRPr>
          </a:p>
        </p:txBody>
      </p:sp>
      <p:pic>
        <p:nvPicPr>
          <p:cNvPr id="2076" name="Picture 28">
            <a:extLst>
              <a:ext uri="{FF2B5EF4-FFF2-40B4-BE49-F238E27FC236}">
                <a16:creationId xmlns:a16="http://schemas.microsoft.com/office/drawing/2014/main" id="{BF3339B6-3E5E-5E35-5C50-0011BBCD8B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23182" y="645106"/>
            <a:ext cx="3812014" cy="5585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02" name="Rectangle 2101">
            <a:extLst>
              <a:ext uri="{FF2B5EF4-FFF2-40B4-BE49-F238E27FC236}">
                <a16:creationId xmlns:a16="http://schemas.microsoft.com/office/drawing/2014/main" id="{538A90C8-AE0E-4EBA-9AF8-EEDB206020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4" name="Rectangle 31">
            <a:extLst>
              <a:ext uri="{FF2B5EF4-FFF2-40B4-BE49-F238E27FC236}">
                <a16:creationId xmlns:a16="http://schemas.microsoft.com/office/drawing/2014/main" id="{4B8184DA-74EC-C16E-C5BB-E9059F91A7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9098" y="2418735"/>
            <a:ext cx="5132439" cy="332421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 lnSpcReduction="10000"/>
          </a:bodyPr>
          <a:lstStyle/>
          <a:p>
            <a:pPr marL="0" marR="0" lvl="0" indent="0" fontAlgn="base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  <a:tabLst/>
            </a:pPr>
            <a:r>
              <a:rPr kumimoji="0" lang="en-US" altLang="en-US" sz="140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</a:rPr>
              <a:t>My name is Cat Sims and I am a proud member of the psychology and well-being team. In my role as a well-being facilitator, I work with children on a 1:1 basis, group sessions and I also deliver whole class sessions. We support young children to identify and </a:t>
            </a:r>
            <a:r>
              <a:rPr kumimoji="0" lang="en-US" altLang="en-US" sz="1400" u="none" strike="noStrike" cap="none" normalizeH="0" baseline="0" dirty="0" err="1">
                <a:ln>
                  <a:noFill/>
                </a:ln>
                <a:solidFill>
                  <a:srgbClr val="FFFFFF"/>
                </a:solidFill>
                <a:effectLst/>
              </a:rPr>
              <a:t>recognise</a:t>
            </a:r>
            <a:r>
              <a:rPr kumimoji="0" lang="en-US" altLang="en-US" sz="140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</a:rPr>
              <a:t> different feelings and emotions and how to deal with these in a healthy way.</a:t>
            </a:r>
          </a:p>
          <a:p>
            <a:pPr marL="0" marR="0" lvl="0" indent="0" fontAlgn="base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  <a:tabLst/>
            </a:pPr>
            <a:r>
              <a:rPr kumimoji="0" lang="en-US" altLang="en-US" sz="140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</a:rPr>
              <a:t>We explore our emotions by using therapeutic stories, games and art activities that are age appropriate and engaging.</a:t>
            </a:r>
          </a:p>
          <a:p>
            <a:pPr marL="0" marR="0" lvl="0" indent="0" fontAlgn="base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  <a:tabLst/>
            </a:pPr>
            <a:r>
              <a:rPr kumimoji="0" lang="en-US" altLang="en-US" sz="140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</a:rPr>
              <a:t>Our individual well-being </a:t>
            </a:r>
            <a:r>
              <a:rPr kumimoji="0" lang="en-US" altLang="en-US" sz="1400" u="none" strike="noStrike" cap="none" normalizeH="0" baseline="0" dirty="0" err="1">
                <a:ln>
                  <a:noFill/>
                </a:ln>
                <a:solidFill>
                  <a:srgbClr val="FFFFFF"/>
                </a:solidFill>
                <a:effectLst/>
              </a:rPr>
              <a:t>programme</a:t>
            </a:r>
            <a:r>
              <a:rPr kumimoji="0" lang="en-US" altLang="en-US" sz="140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</a:rPr>
              <a:t> consists of six sessions, in which we focus on our personal strengths, support networks, coping strategies and how to boost self-esteem. As a team we plan and deliver a number of class sessions which cover friendship skills, transitions, coping skills and also acceptance and understanding.</a:t>
            </a:r>
          </a:p>
        </p:txBody>
      </p:sp>
      <p:sp>
        <p:nvSpPr>
          <p:cNvPr id="33" name="Rectangle 30">
            <a:extLst>
              <a:ext uri="{FF2B5EF4-FFF2-40B4-BE49-F238E27FC236}">
                <a16:creationId xmlns:a16="http://schemas.microsoft.com/office/drawing/2014/main" id="{C90C725B-F742-3F11-A013-4334F1DD35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80" name="Picture 2">
            <a:extLst>
              <a:ext uri="{FF2B5EF4-FFF2-40B4-BE49-F238E27FC236}">
                <a16:creationId xmlns:a16="http://schemas.microsoft.com/office/drawing/2014/main" id="{1CE14261-9B9A-8DC4-C77B-2A4416183C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627" y="5754181"/>
            <a:ext cx="2349455" cy="91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46368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24</TotalTime>
  <Words>244</Words>
  <Application>Microsoft Office PowerPoint</Application>
  <PresentationFormat>Widescreen</PresentationFormat>
  <Paragraphs>27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Wingdings 3</vt:lpstr>
      <vt:lpstr>Ion Boardroom</vt:lpstr>
      <vt:lpstr>PowerPoint Presentation</vt:lpstr>
      <vt:lpstr>School approaches</vt:lpstr>
      <vt:lpstr>Zones of Regulation</vt:lpstr>
      <vt:lpstr>ELSA – Emotional Literacy Support Assistants</vt:lpstr>
      <vt:lpstr>Mental Health First Aider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Natalie Cordiner</dc:creator>
  <cp:lastModifiedBy>Natalie Cordiner</cp:lastModifiedBy>
  <cp:revision>4</cp:revision>
  <dcterms:created xsi:type="dcterms:W3CDTF">2023-06-05T09:03:05Z</dcterms:created>
  <dcterms:modified xsi:type="dcterms:W3CDTF">2023-06-07T11:02:32Z</dcterms:modified>
</cp:coreProperties>
</file>